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1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99" r:id="rId3"/>
    <p:sldMasterId id="2147483709" r:id="rId4"/>
    <p:sldMasterId id="2147483719" r:id="rId5"/>
    <p:sldMasterId id="2147483729" r:id="rId6"/>
    <p:sldMasterId id="2147483739" r:id="rId7"/>
    <p:sldMasterId id="2147483749" r:id="rId8"/>
    <p:sldMasterId id="2147483759" r:id="rId9"/>
    <p:sldMasterId id="2147483769" r:id="rId10"/>
    <p:sldMasterId id="2147483779" r:id="rId11"/>
    <p:sldMasterId id="2147483789" r:id="rId12"/>
    <p:sldMasterId id="2147483799" r:id="rId13"/>
  </p:sldMasterIdLst>
  <p:notesMasterIdLst>
    <p:notesMasterId r:id="rId35"/>
  </p:notesMasterIdLst>
  <p:sldIdLst>
    <p:sldId id="264" r:id="rId14"/>
    <p:sldId id="282" r:id="rId15"/>
    <p:sldId id="284" r:id="rId16"/>
    <p:sldId id="285" r:id="rId17"/>
    <p:sldId id="287" r:id="rId18"/>
    <p:sldId id="283" r:id="rId19"/>
    <p:sldId id="265" r:id="rId20"/>
    <p:sldId id="266" r:id="rId21"/>
    <p:sldId id="267" r:id="rId22"/>
    <p:sldId id="268" r:id="rId23"/>
    <p:sldId id="280" r:id="rId24"/>
    <p:sldId id="281" r:id="rId25"/>
    <p:sldId id="269" r:id="rId26"/>
    <p:sldId id="270" r:id="rId27"/>
    <p:sldId id="271" r:id="rId28"/>
    <p:sldId id="272" r:id="rId29"/>
    <p:sldId id="273" r:id="rId30"/>
    <p:sldId id="274" r:id="rId31"/>
    <p:sldId id="276" r:id="rId32"/>
    <p:sldId id="277" r:id="rId33"/>
    <p:sldId id="278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3725B-30D5-48BD-A65D-D943BB1CE706}" type="datetimeFigureOut">
              <a:rPr lang="uk-UA" smtClean="0"/>
              <a:t>09.02.2017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9E3AA-720D-43F5-8DD1-864FA3947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51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433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57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317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125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418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596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47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086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495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754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46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435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146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7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294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1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782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873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362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532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64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19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515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latin typeface="Vidaloka"/>
                <a:ea typeface="Vidaloka"/>
                <a:cs typeface="Vidaloka"/>
                <a:sym typeface="Vidaloka"/>
              </a:rPr>
              <a:pPr/>
              <a:t>‹#›</a:t>
            </a:fld>
            <a:endParaRPr lang="en"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19011465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640067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9183463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59986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35023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095999" y="5468667"/>
            <a:ext cx="6095999" cy="69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480"/>
              </a:spcBef>
              <a:buSzPct val="100000"/>
              <a:buNone/>
              <a:defRPr sz="1600"/>
            </a:lvl1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87060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dar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0043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ight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5846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220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497600" y="1830867"/>
            <a:ext cx="3196400" cy="3196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10000" y="1943000"/>
            <a:ext cx="2972000" cy="2972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9809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33600" y="1233600"/>
            <a:ext cx="9724400" cy="43908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4605267" y="3685133"/>
            <a:ext cx="29816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2629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73299" y="2882400"/>
            <a:ext cx="7445200" cy="109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4791200" y="282732"/>
            <a:ext cx="2609600" cy="131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9600" kern="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6036716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latin typeface="Vidaloka"/>
                <a:ea typeface="Vidaloka"/>
                <a:cs typeface="Vidaloka"/>
                <a:sym typeface="Vidaloka"/>
              </a:rPr>
              <a:pPr/>
              <a:t>‹#›</a:t>
            </a:fld>
            <a:endParaRPr lang="en"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399231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894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640067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9183463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5290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64194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095999" y="5468667"/>
            <a:ext cx="6095999" cy="69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480"/>
              </a:spcBef>
              <a:buSzPct val="100000"/>
              <a:buNone/>
              <a:defRPr sz="1600"/>
            </a:lvl1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05806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dar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24805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ight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5846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21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6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2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5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28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497600" y="1830867"/>
            <a:ext cx="3196400" cy="3196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10000" y="1943000"/>
            <a:ext cx="2972000" cy="2972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11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33600" y="1233600"/>
            <a:ext cx="9724400" cy="43908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4605267" y="3685133"/>
            <a:ext cx="29816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03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73299" y="2882400"/>
            <a:ext cx="7445200" cy="109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4791200" y="282732"/>
            <a:ext cx="2609600" cy="131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9600" kern="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567158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latin typeface="Vidaloka"/>
                <a:ea typeface="Vidaloka"/>
                <a:cs typeface="Vidaloka"/>
                <a:sym typeface="Vidaloka"/>
              </a:rPr>
              <a:pPr/>
              <a:t>‹#›</a:t>
            </a:fld>
            <a:endParaRPr lang="en"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400864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161455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9117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640067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9183463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1820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7286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095999" y="5468667"/>
            <a:ext cx="6095999" cy="69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480"/>
              </a:spcBef>
              <a:buSzPct val="100000"/>
              <a:buNone/>
              <a:defRPr sz="1600"/>
            </a:lvl1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8089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dar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9645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ight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5846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31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497600" y="1830867"/>
            <a:ext cx="3196400" cy="3196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10000" y="1943000"/>
            <a:ext cx="2972000" cy="2972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950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33600" y="1233600"/>
            <a:ext cx="9724400" cy="43908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4605267" y="3685133"/>
            <a:ext cx="29816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662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73299" y="2882400"/>
            <a:ext cx="7445200" cy="109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4791200" y="282732"/>
            <a:ext cx="2609600" cy="131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9600" kern="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06186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latin typeface="Vidaloka"/>
                <a:ea typeface="Vidaloka"/>
                <a:cs typeface="Vidaloka"/>
                <a:sym typeface="Vidaloka"/>
              </a:rPr>
              <a:pPr/>
              <a:t>‹#›</a:t>
            </a:fld>
            <a:endParaRPr lang="en"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3940873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640067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9183463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836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7105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5281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095999" y="5468667"/>
            <a:ext cx="6095999" cy="69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480"/>
              </a:spcBef>
              <a:buSzPct val="100000"/>
              <a:buNone/>
              <a:defRPr sz="1600"/>
            </a:lvl1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5531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dar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9567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ight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5846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78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497600" y="1830867"/>
            <a:ext cx="3196400" cy="3196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10000" y="1943000"/>
            <a:ext cx="2972000" cy="2972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13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33600" y="1233600"/>
            <a:ext cx="9724400" cy="43908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4605267" y="3685133"/>
            <a:ext cx="29816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3875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73299" y="2882400"/>
            <a:ext cx="7445200" cy="109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4791200" y="282732"/>
            <a:ext cx="2609600" cy="131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9600" kern="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442222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latin typeface="Vidaloka"/>
                <a:ea typeface="Vidaloka"/>
                <a:cs typeface="Vidaloka"/>
                <a:sym typeface="Vidaloka"/>
              </a:rPr>
              <a:pPr/>
              <a:t>‹#›</a:t>
            </a:fld>
            <a:endParaRPr lang="en"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3288193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640067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9183463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1592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189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069E9F-1838-4E7F-A618-5E925CFAC982}" type="datetimeFigureOut">
              <a:rPr lang="uk-UA" smtClean="0"/>
              <a:t>09.02.2017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AEDC2-2A07-4939-9C1F-362B96E85A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8758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095999" y="5468667"/>
            <a:ext cx="6095999" cy="69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480"/>
              </a:spcBef>
              <a:buSzPct val="100000"/>
              <a:buNone/>
              <a:defRPr sz="1600"/>
            </a:lvl1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1118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dar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9197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ight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5846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9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497600" y="1830867"/>
            <a:ext cx="3196400" cy="3196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10000" y="1943000"/>
            <a:ext cx="2972000" cy="2972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1584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33600" y="1233600"/>
            <a:ext cx="9724400" cy="43908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4605267" y="3685133"/>
            <a:ext cx="29816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3690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73299" y="2882400"/>
            <a:ext cx="7445200" cy="109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4791200" y="282732"/>
            <a:ext cx="2609600" cy="131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9600" kern="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300902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latin typeface="Vidaloka"/>
                <a:ea typeface="Vidaloka"/>
                <a:cs typeface="Vidaloka"/>
                <a:sym typeface="Vidaloka"/>
              </a:rPr>
              <a:pPr/>
              <a:t>‹#›</a:t>
            </a:fld>
            <a:endParaRPr lang="en"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9324804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640067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9183463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6047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753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095999" y="5468667"/>
            <a:ext cx="6095999" cy="69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480"/>
              </a:spcBef>
              <a:buSzPct val="100000"/>
              <a:buNone/>
              <a:defRPr sz="1600"/>
            </a:lvl1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366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389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dar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4915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ight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5846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89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497600" y="1830867"/>
            <a:ext cx="3196400" cy="3196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10000" y="1943000"/>
            <a:ext cx="2972000" cy="2972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1494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33600" y="1233600"/>
            <a:ext cx="9724400" cy="43908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4605267" y="3685133"/>
            <a:ext cx="29816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75598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73299" y="2882400"/>
            <a:ext cx="7445200" cy="109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4791200" y="282732"/>
            <a:ext cx="2609600" cy="131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9600" kern="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600850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latin typeface="Vidaloka"/>
                <a:ea typeface="Vidaloka"/>
                <a:cs typeface="Vidaloka"/>
                <a:sym typeface="Vidaloka"/>
              </a:rPr>
              <a:pPr/>
              <a:t>‹#›</a:t>
            </a:fld>
            <a:endParaRPr lang="en"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3016872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640067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9183463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48752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2738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095999" y="5468667"/>
            <a:ext cx="6095999" cy="69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480"/>
              </a:spcBef>
              <a:buSzPct val="100000"/>
              <a:buNone/>
              <a:defRPr sz="1600"/>
            </a:lvl1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1652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dar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857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20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ight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5846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986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497600" y="1830867"/>
            <a:ext cx="3196400" cy="3196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10000" y="1943000"/>
            <a:ext cx="2972000" cy="2972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7912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33600" y="1233600"/>
            <a:ext cx="9724400" cy="43908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4605267" y="3685133"/>
            <a:ext cx="29816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778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73299" y="2882400"/>
            <a:ext cx="7445200" cy="109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4791200" y="282732"/>
            <a:ext cx="2609600" cy="131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9600" kern="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404399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latin typeface="Vidaloka"/>
                <a:ea typeface="Vidaloka"/>
                <a:cs typeface="Vidaloka"/>
                <a:sym typeface="Vidaloka"/>
              </a:rPr>
              <a:pPr/>
              <a:t>‹#›</a:t>
            </a:fld>
            <a:endParaRPr lang="en"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27123364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640067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9183463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85724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970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095999" y="5468667"/>
            <a:ext cx="6095999" cy="69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480"/>
              </a:spcBef>
              <a:buSzPct val="100000"/>
              <a:buNone/>
              <a:defRPr sz="1600"/>
            </a:lvl1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60013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dar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60284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ight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5846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6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300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497600" y="1830867"/>
            <a:ext cx="3196400" cy="3196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10000" y="1943000"/>
            <a:ext cx="2972000" cy="2972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4614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33600" y="1233600"/>
            <a:ext cx="9724400" cy="43908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4605267" y="3685133"/>
            <a:ext cx="29816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4654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73299" y="2882400"/>
            <a:ext cx="7445200" cy="109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4791200" y="282732"/>
            <a:ext cx="2609600" cy="131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9600" kern="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4475231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latin typeface="Vidaloka"/>
                <a:ea typeface="Vidaloka"/>
                <a:cs typeface="Vidaloka"/>
                <a:sym typeface="Vidaloka"/>
              </a:rPr>
              <a:pPr/>
              <a:t>‹#›</a:t>
            </a:fld>
            <a:endParaRPr lang="en"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2218743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640067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9183463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9687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25995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095999" y="5468667"/>
            <a:ext cx="6095999" cy="69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480"/>
              </a:spcBef>
              <a:buSzPct val="100000"/>
              <a:buNone/>
              <a:defRPr sz="1600"/>
            </a:lvl1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13901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dar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2234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ight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5846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576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497600" y="1830867"/>
            <a:ext cx="3196400" cy="3196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10000" y="1943000"/>
            <a:ext cx="2972000" cy="2972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205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791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33600" y="1233600"/>
            <a:ext cx="9724400" cy="43908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4605267" y="3685133"/>
            <a:ext cx="29816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8933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73299" y="2882400"/>
            <a:ext cx="7445200" cy="109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4791200" y="282732"/>
            <a:ext cx="2609600" cy="131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9600" kern="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560438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latin typeface="Vidaloka"/>
                <a:ea typeface="Vidaloka"/>
                <a:cs typeface="Vidaloka"/>
                <a:sym typeface="Vidaloka"/>
              </a:rPr>
              <a:pPr/>
              <a:t>‹#›</a:t>
            </a:fld>
            <a:endParaRPr lang="en"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29772276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640067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9183463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16271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69166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095999" y="5468667"/>
            <a:ext cx="6095999" cy="69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480"/>
              </a:spcBef>
              <a:buSzPct val="100000"/>
              <a:buNone/>
              <a:defRPr sz="1600"/>
            </a:lvl1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90068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dar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0597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ight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5846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432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497600" y="1830867"/>
            <a:ext cx="3196400" cy="3196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10000" y="1943000"/>
            <a:ext cx="2972000" cy="2972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8199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33600" y="1233600"/>
            <a:ext cx="9724400" cy="43908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4605267" y="3685133"/>
            <a:ext cx="29816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72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76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73299" y="2882400"/>
            <a:ext cx="7445200" cy="109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4791200" y="282732"/>
            <a:ext cx="2609600" cy="131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9600" kern="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822156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latin typeface="Vidaloka"/>
                <a:ea typeface="Vidaloka"/>
                <a:cs typeface="Vidaloka"/>
                <a:sym typeface="Vidaloka"/>
              </a:rPr>
              <a:pPr/>
              <a:t>‹#›</a:t>
            </a:fld>
            <a:endParaRPr lang="en"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24086731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640067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9183463" y="1799233"/>
            <a:ext cx="2398800" cy="347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44060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34352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095999" y="5468667"/>
            <a:ext cx="6095999" cy="69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480"/>
              </a:spcBef>
              <a:buSzPct val="100000"/>
              <a:buNone/>
              <a:defRPr sz="1600"/>
            </a:lvl1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20412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dar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23948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ight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5846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338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497600" y="1830867"/>
            <a:ext cx="3196400" cy="3196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10000" y="1943000"/>
            <a:ext cx="2972000" cy="2972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1515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33600" y="1233600"/>
            <a:ext cx="9724400" cy="43908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4605267" y="3685133"/>
            <a:ext cx="29816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58648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1D1D1B"/>
                </a:solidFill>
              </a:rPr>
              <a:pPr/>
              <a:t>‹#›</a:t>
            </a:fld>
            <a:endParaRPr lang="en">
              <a:solidFill>
                <a:srgbClr val="1D1D1B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73299" y="2882400"/>
            <a:ext cx="7445200" cy="109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4791200" y="282732"/>
            <a:ext cx="2609600" cy="131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9600" kern="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87340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68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sz="8000" kern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pPr algn="ctr"/>
              <a:t>‹#›</a:t>
            </a:fld>
            <a:endParaRPr lang="en" sz="8000" kern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26534271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sz="8000" kern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pPr algn="ctr"/>
              <a:t>‹#›</a:t>
            </a:fld>
            <a:endParaRPr lang="en" sz="8000" kern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25197517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sz="8000" kern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pPr algn="ctr"/>
              <a:t>‹#›</a:t>
            </a:fld>
            <a:endParaRPr lang="en" sz="8000" kern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27873422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sz="8000" kern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pPr algn="ctr"/>
              <a:t>‹#›</a:t>
            </a:fld>
            <a:endParaRPr lang="en" sz="8000" kern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21683587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sz="8000" kern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pPr algn="ctr"/>
              <a:t>‹#›</a:t>
            </a:fld>
            <a:endParaRPr lang="en" sz="8000" kern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15827210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sz="8000" kern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pPr algn="ctr"/>
              <a:t>‹#›</a:t>
            </a:fld>
            <a:endParaRPr lang="en" sz="8000" kern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39703925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sz="8000" kern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pPr algn="ctr"/>
              <a:t>‹#›</a:t>
            </a:fld>
            <a:endParaRPr lang="en" sz="8000" kern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40755671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sz="8000" kern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pPr algn="ctr"/>
              <a:t>‹#›</a:t>
            </a:fld>
            <a:endParaRPr lang="en" sz="8000" kern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725392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sz="8000" kern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pPr algn="ctr"/>
              <a:t>‹#›</a:t>
            </a:fld>
            <a:endParaRPr lang="en" sz="8000" kern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3772518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sz="8000" kern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pPr algn="ctr"/>
              <a:t>‹#›</a:t>
            </a:fld>
            <a:endParaRPr lang="en" sz="8000" kern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9327084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sz="8000" kern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pPr algn="ctr"/>
              <a:t>‹#›</a:t>
            </a:fld>
            <a:endParaRPr lang="en" sz="8000" kern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17510496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26.png"/><Relationship Id="rId4" Type="http://schemas.openxmlformats.org/officeDocument/2006/relationships/hyperlink" Target="http://unsplash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26.png"/><Relationship Id="rId4" Type="http://schemas.openxmlformats.org/officeDocument/2006/relationships/hyperlink" Target="http://unsplash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9.xml"/><Relationship Id="rId5" Type="http://schemas.openxmlformats.org/officeDocument/2006/relationships/hyperlink" Target="http://itukraine.org/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grayscl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3599347" y="1836820"/>
            <a:ext cx="4967138" cy="3296654"/>
          </a:xfrm>
          <a:prstGeom prst="rect">
            <a:avLst/>
          </a:prstGeom>
          <a:solidFill>
            <a:srgbClr val="FFFFFF">
              <a:alpha val="89000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21900" tIns="121900" rIns="121900" bIns="121900" anchor="ctr" anchorCtr="0">
            <a:no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Segoe UI Semibold" panose="020B0702040204020203" pitchFamily="34" charset="0"/>
              </a:rPr>
              <a:t>Е</a:t>
            </a:r>
            <a:r>
              <a:rPr lang="ru-RU" sz="2800" dirty="0" smtClean="0">
                <a:solidFill>
                  <a:schemeClr val="bg2"/>
                </a:solidFill>
                <a:latin typeface="Segoe UI Semibold" panose="020B0702040204020203" pitchFamily="34" charset="0"/>
              </a:rPr>
              <a:t>-</a:t>
            </a:r>
            <a:r>
              <a:rPr lang="ru-RU" sz="2800" dirty="0" err="1" smtClean="0">
                <a:solidFill>
                  <a:schemeClr val="bg2"/>
                </a:solidFill>
                <a:latin typeface="Segoe UI Semibold" panose="020B0702040204020203" pitchFamily="34" charset="0"/>
              </a:rPr>
              <a:t>coin</a:t>
            </a:r>
            <a:r>
              <a:rPr lang="ru-RU" sz="2800" dirty="0" smtClean="0">
                <a:solidFill>
                  <a:schemeClr val="bg2"/>
                </a:solidFill>
                <a:latin typeface="Segoe UI Semibold" panose="020B0702040204020203" pitchFamily="34" charset="0"/>
              </a:rPr>
              <a:t> </a:t>
            </a:r>
            <a:r>
              <a:rPr lang="ru-RU" sz="2800" dirty="0">
                <a:solidFill>
                  <a:schemeClr val="bg2"/>
                </a:solidFill>
                <a:latin typeface="Segoe UI Semibold" panose="020B0702040204020203" pitchFamily="34" charset="0"/>
              </a:rPr>
              <a:t>–эксклюзивная валюта, которой можно доверять </a:t>
            </a:r>
            <a:endParaRPr lang="en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0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1377979" y="1233600"/>
            <a:ext cx="9724400" cy="4390800"/>
          </a:xfrm>
          <a:prstGeom prst="rect">
            <a:avLst/>
          </a:prstGeom>
          <a:solidFill>
            <a:srgbClr val="00010A">
              <a:alpha val="77000"/>
            </a:srgbClr>
          </a:solidFill>
        </p:spPr>
        <p:txBody>
          <a:bodyPr lIns="121900" tIns="121900" rIns="121900" bIns="121900" anchor="ctr" anchorCtr="0">
            <a:noAutofit/>
          </a:bodyPr>
          <a:lstStyle/>
          <a:p>
            <a:pPr lvl="0"/>
            <a:r>
              <a:rPr lang="ru-RU" sz="1900" kern="1200" dirty="0"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  <a:sym typeface="Raleway"/>
              </a:rPr>
              <a:t>Конструкция стен, пола и потолка</a:t>
            </a:r>
            <a:r>
              <a:rPr lang="ru-RU" sz="1900" b="0" kern="1200" dirty="0"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  <a:sym typeface="Raleway"/>
              </a:rPr>
              <a:t>. Стены должны быть герметичными, огнеустойчивыми (не менее 45 минут), а межэтажные перекрытия должны иметь гидроизоляцию. Ширина дверей -не менее 910 мм, высота – 2000 мм, двери должны открываться наружу на 180°. </a:t>
            </a:r>
            <a:br>
              <a:rPr lang="ru-RU" sz="1900" b="0" kern="1200" dirty="0"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  <a:sym typeface="Raleway"/>
              </a:rPr>
            </a:br>
            <a:r>
              <a:rPr lang="ru-RU" sz="1900" b="0" kern="1200" dirty="0"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  <a:sym typeface="Raleway"/>
              </a:rPr>
              <a:t>В серверной не должно быть окон. Рекомендуется использовать накладной пол (фальшпол), расстояние от пола 400 мм. Материал, из которого он изготовлен должен быть прочным, износостойким и огнестойким и иметь электрическое сопротивление относительно земли от 1 до 20 Ом . Для быстрого отвода воды в случае заливания помещения под фальшполом необходимо установить дренажную систему. </a:t>
            </a:r>
            <a:br>
              <a:rPr lang="ru-RU" sz="1900" b="0" kern="1200" dirty="0"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  <a:sym typeface="Raleway"/>
              </a:rPr>
            </a:br>
            <a:r>
              <a:rPr lang="ru-RU" sz="1900" b="0" kern="1200" dirty="0"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  <a:sym typeface="Raleway"/>
              </a:rPr>
              <a:t/>
            </a:r>
            <a:br>
              <a:rPr lang="ru-RU" sz="1900" b="0" kern="1200" dirty="0"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  <a:sym typeface="Raleway"/>
              </a:rPr>
            </a:br>
            <a:r>
              <a:rPr lang="ru-RU" sz="1900" b="0" kern="1200" dirty="0"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  <a:sym typeface="Raleway"/>
              </a:rPr>
              <a:t>В аппаратной комнате должен быть предусмотрен пандус с уклоном не более 1:10 для безопасного ввоза и вывоза оборудования.</a:t>
            </a:r>
            <a:br>
              <a:rPr lang="ru-RU" sz="1900" b="0" kern="1200" dirty="0"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  <a:sym typeface="Raleway"/>
              </a:rPr>
            </a:br>
            <a:endParaRPr lang="en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67" y="15638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kern="0" dirty="0">
                <a:solidFill>
                  <a:srgbClr val="FFFFFF"/>
                </a:solidFill>
                <a:latin typeface="Segoe UI Semibold" panose="020B0702040204020203" pitchFamily="34" charset="0"/>
                <a:sym typeface="Montserrat"/>
              </a:rPr>
              <a:t>Технические характеристики </a:t>
            </a:r>
            <a:br>
              <a:rPr lang="ru-RU" sz="3200" b="1" kern="0" dirty="0">
                <a:solidFill>
                  <a:srgbClr val="FFFFFF"/>
                </a:solidFill>
                <a:latin typeface="Segoe UI Semibold" panose="020B0702040204020203" pitchFamily="34" charset="0"/>
                <a:sym typeface="Montserrat"/>
              </a:rPr>
            </a:br>
            <a:r>
              <a:rPr lang="ru-RU" sz="3200" b="1" kern="0" dirty="0">
                <a:solidFill>
                  <a:srgbClr val="FFFFFF"/>
                </a:solidFill>
                <a:latin typeface="Segoe UI Semibold" panose="020B0702040204020203" pitchFamily="34" charset="0"/>
                <a:sym typeface="Montserrat"/>
              </a:rPr>
              <a:t>серверной комнаты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638" y="5880522"/>
            <a:ext cx="743776" cy="743776"/>
          </a:xfrm>
          <a:prstGeom prst="rect">
            <a:avLst/>
          </a:prstGeom>
        </p:spPr>
      </p:pic>
      <p:sp>
        <p:nvSpPr>
          <p:cNvPr id="5" name="Shape 68"/>
          <p:cNvSpPr txBox="1">
            <a:spLocks/>
          </p:cNvSpPr>
          <p:nvPr/>
        </p:nvSpPr>
        <p:spPr>
          <a:xfrm>
            <a:off x="1584200" y="5264800"/>
            <a:ext cx="9022800" cy="15932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e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872" t="234" r="37528" b="117"/>
          <a:stretch/>
        </p:blipFill>
        <p:spPr>
          <a:xfrm>
            <a:off x="-48127" y="0"/>
            <a:ext cx="6160169" cy="6858000"/>
          </a:xfrm>
          <a:prstGeom prst="rect">
            <a:avLst/>
          </a:prstGeom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630151" y="266438"/>
            <a:ext cx="4198400" cy="11432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algn="l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Климатические системы</a:t>
            </a:r>
            <a:endParaRPr lang="e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6595686" y="1409638"/>
            <a:ext cx="5376159" cy="4966924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>
              <a:lnSpc>
                <a:spcPct val="100000"/>
              </a:lnSpc>
              <a:buClrTx/>
              <a:buSzTx/>
              <a:buNone/>
            </a:pPr>
            <a:r>
              <a:rPr lang="ru-RU" sz="1900" kern="1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В </a:t>
            </a:r>
            <a:r>
              <a:rPr lang="ru-RU" sz="1900" kern="12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помещении серверной не допускается проведение магистралей и инженерных систем общего пользования.  Это не относится к системам, необходимым для оснащения самой аппаратной. Для поддержания температуры в диапазоне от 18 до 24 ° С и относительной влажности от 30 до 55% требуется установка системы кондиционирования, которая состоит как минимум из двух независимых кондиционеров.: каждый должен самостоятельно обеспечивать требуемый температурный режим помещения. </a:t>
            </a:r>
            <a:endParaRPr lang="ru-RU" sz="1900" kern="1200" dirty="0" smtClean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lvl="0">
              <a:lnSpc>
                <a:spcPct val="100000"/>
              </a:lnSpc>
              <a:buClrTx/>
              <a:buSzTx/>
              <a:buNone/>
            </a:pPr>
            <a:r>
              <a:rPr lang="ru-RU" sz="1900" kern="12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Мощность кондиционера должна превышать суммарное тепловыделение всего оборудования и систем, расположенных в серверной. </a:t>
            </a:r>
            <a:endParaRPr lang="en-US" sz="1900" kern="12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 sz="2400" b="1">
                <a:solidFill>
                  <a:srgbClr val="FFFFFF"/>
                </a:solidFill>
              </a:rPr>
              <a:pPr/>
              <a:t>11</a:t>
            </a:fld>
            <a:endParaRPr lang="en" sz="24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790" y="5976775"/>
            <a:ext cx="743776" cy="7437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454" y="1792531"/>
            <a:ext cx="3533091" cy="6343333"/>
          </a:xfrm>
          <a:prstGeom prst="rect">
            <a:avLst/>
          </a:prstGeom>
        </p:spPr>
      </p:pic>
      <p:sp>
        <p:nvSpPr>
          <p:cNvPr id="8" name="Shape 68"/>
          <p:cNvSpPr txBox="1">
            <a:spLocks/>
          </p:cNvSpPr>
          <p:nvPr/>
        </p:nvSpPr>
        <p:spPr>
          <a:xfrm>
            <a:off x="1017530" y="5205602"/>
            <a:ext cx="9022800" cy="1593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e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2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638" y="0"/>
            <a:ext cx="6207617" cy="6858000"/>
          </a:xfrm>
          <a:prstGeom prst="rect">
            <a:avLst/>
          </a:prstGeom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655216" y="290676"/>
            <a:ext cx="4198400" cy="11432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algn="l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Климатические системы</a:t>
            </a:r>
            <a:endParaRPr lang="e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6633476" y="1433876"/>
            <a:ext cx="5021177" cy="4421492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>
              <a:lnSpc>
                <a:spcPct val="100000"/>
              </a:lnSpc>
              <a:buClrTx/>
              <a:buSzTx/>
              <a:buNone/>
            </a:pPr>
            <a:r>
              <a:rPr lang="ru-RU" sz="1900" kern="1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Система </a:t>
            </a:r>
            <a:r>
              <a:rPr lang="ru-RU" sz="1900" kern="12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вентиляции поддерживает в помещении излишнее давление – объем </a:t>
            </a:r>
            <a:r>
              <a:rPr lang="ru-RU" sz="1900" kern="1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поступающего воздуха</a:t>
            </a:r>
            <a:r>
              <a:rPr lang="ru-RU" sz="1900" kern="12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lang="ru-RU" sz="1900" kern="1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должен </a:t>
            </a:r>
            <a:r>
              <a:rPr lang="ru-RU" sz="1900" kern="12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быть на 20% больше, чем объем отведенного. Мощность системы должна обеспечивать (хотя бы раз в час) полную смену воздуха. </a:t>
            </a:r>
            <a:r>
              <a:rPr lang="ru-RU" sz="1900" kern="1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На воздуховодах </a:t>
            </a:r>
            <a:r>
              <a:rPr lang="ru-RU" sz="1900" kern="12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приточной и вытяжной вентиляции предусматриваются защитные клапаны, управляемые автоматикой установки газового пожаротушения. </a:t>
            </a:r>
            <a:endParaRPr lang="ru-RU" sz="1900" kern="1200" dirty="0" smtClean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lvl="0">
              <a:lnSpc>
                <a:spcPct val="100000"/>
              </a:lnSpc>
              <a:buClrTx/>
              <a:buSzTx/>
              <a:buNone/>
            </a:pPr>
            <a:endParaRPr lang="ru-RU" sz="1900" kern="12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lvl="0">
              <a:lnSpc>
                <a:spcPct val="100000"/>
              </a:lnSpc>
              <a:buClrTx/>
              <a:buSzTx/>
              <a:buNone/>
            </a:pPr>
            <a:r>
              <a:rPr lang="ru-RU" sz="1900" kern="1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Системы </a:t>
            </a:r>
            <a:r>
              <a:rPr lang="ru-RU" sz="1900" kern="12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кондиционирования и вентиляции должны отключаться по сигналу пожарной сигнализации.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 sz="2400" b="1">
                <a:solidFill>
                  <a:srgbClr val="FFFFFF"/>
                </a:solidFill>
              </a:rPr>
              <a:pPr/>
              <a:t>12</a:t>
            </a:fld>
            <a:endParaRPr lang="en" sz="24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790" y="5976775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4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/>
          <a:stretch/>
        </p:blipFill>
        <p:spPr>
          <a:xfrm>
            <a:off x="790" y="0"/>
            <a:ext cx="60944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737817" y="450000"/>
            <a:ext cx="4198400" cy="11432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algn="l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Мощность серверной комнаты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6737817" y="1913807"/>
            <a:ext cx="4505449" cy="406296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>
              <a:lnSpc>
                <a:spcPct val="100000"/>
              </a:lnSpc>
              <a:buClrTx/>
              <a:buSzTx/>
              <a:buNone/>
            </a:pPr>
            <a:r>
              <a:rPr lang="ru-RU" sz="1900" b="1" kern="1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Электричество</a:t>
            </a:r>
            <a:r>
              <a:rPr lang="ru-RU" sz="1900" kern="12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: 10-15 </a:t>
            </a:r>
            <a:r>
              <a:rPr lang="ru-RU" sz="1900" kern="1200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КвТ</a:t>
            </a:r>
            <a:r>
              <a:rPr lang="ru-RU" sz="1900" kern="1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/ч </a:t>
            </a:r>
            <a:r>
              <a:rPr lang="ru-RU" sz="1900" kern="12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Интернет: 1 ГБ/сек (2x) </a:t>
            </a:r>
            <a:endParaRPr lang="ru-RU" sz="1900" kern="1200" dirty="0" smtClean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lvl="0">
              <a:lnSpc>
                <a:spcPct val="100000"/>
              </a:lnSpc>
              <a:buClrTx/>
              <a:buSzTx/>
              <a:buNone/>
            </a:pPr>
            <a:endParaRPr lang="ru-RU" sz="1900" kern="12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lvl="0">
              <a:lnSpc>
                <a:spcPct val="100000"/>
              </a:lnSpc>
              <a:buClrTx/>
              <a:buSzTx/>
              <a:buNone/>
            </a:pPr>
            <a:r>
              <a:rPr lang="ru-RU" sz="1900" b="1" kern="1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Генератор</a:t>
            </a:r>
            <a:r>
              <a:rPr lang="ru-RU" sz="1900" kern="12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: в случае, если подача электроэнергии не стабильна, то есть когда возможно отсутствие электроснабжения более чем 30 мин (в здании нет генератора), рекомендуется использовать генератор типа FORTE FG LPG 6500E или лучший.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 sz="2400" b="1">
                <a:solidFill>
                  <a:schemeClr val="bg1"/>
                </a:solidFill>
              </a:rPr>
              <a:pPr/>
              <a:t>13</a:t>
            </a:fld>
            <a:endParaRPr lang="en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790" y="5976775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03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grayscl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 idx="4294967295"/>
          </p:nvPr>
        </p:nvSpPr>
        <p:spPr>
          <a:xfrm>
            <a:off x="1584200" y="0"/>
            <a:ext cx="9022800" cy="15932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ru-RU" sz="3200" dirty="0">
                <a:solidFill>
                  <a:srgbClr val="FFFFFF"/>
                </a:solidFill>
                <a:latin typeface="Segoe UI Semibold" panose="020B0702040204020203" pitchFamily="34" charset="0"/>
              </a:rPr>
              <a:t>Технические характеристики серверного </a:t>
            </a:r>
            <a:br>
              <a:rPr lang="ru-RU" sz="3200" dirty="0">
                <a:solidFill>
                  <a:srgbClr val="FFFFFF"/>
                </a:solidFill>
                <a:latin typeface="Segoe UI Semibold" panose="020B0702040204020203" pitchFamily="34" charset="0"/>
              </a:rPr>
            </a:br>
            <a:r>
              <a:rPr lang="ru-RU" sz="3200" dirty="0">
                <a:solidFill>
                  <a:srgbClr val="FFFFFF"/>
                </a:solidFill>
                <a:latin typeface="Segoe UI Semibold" panose="020B0702040204020203" pitchFamily="34" charset="0"/>
              </a:rPr>
              <a:t>оборудования</a:t>
            </a:r>
            <a:endParaRPr lang="en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 b="1">
                <a:solidFill>
                  <a:schemeClr val="bg1"/>
                </a:solidFill>
              </a:rPr>
              <a:pPr/>
              <a:t>14</a:t>
            </a:fld>
            <a:endParaRPr lang="en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7600" y="252105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Raleway"/>
              </a:rPr>
              <a:t>Для добычи криптовалюты предлагается закупить оборудование (4 штуки) на основе </a:t>
            </a:r>
            <a:r>
              <a:rPr lang="ru-RU" sz="2800" b="1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Raleway"/>
              </a:rPr>
              <a:t>Radeon</a:t>
            </a:r>
            <a:r>
              <a:rPr lang="ru-RU" sz="28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Raleway"/>
              </a:rPr>
              <a:t> R9 390 или выше.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712" y="1313353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9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480538" y="272716"/>
            <a:ext cx="5238286" cy="11432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 algn="l">
              <a:buClrTx/>
            </a:pPr>
            <a:r>
              <a:rPr lang="ru-RU" sz="3200" kern="1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  <a:sym typeface="Raleway"/>
              </a:rPr>
              <a:t>Оборудование для добычи криптовалюты </a:t>
            </a:r>
            <a:endParaRPr lang="ru-RU" sz="3200" kern="12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  <a:sym typeface="Raleway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408887" y="1143200"/>
            <a:ext cx="5309937" cy="496802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>
              <a:lnSpc>
                <a:spcPct val="100000"/>
              </a:lnSpc>
              <a:buClrTx/>
              <a:buSzTx/>
              <a:buNone/>
            </a:pPr>
            <a:endParaRPr lang="ru-RU" sz="1800" b="1" kern="1200" dirty="0">
              <a:solidFill>
                <a:srgbClr val="000000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lvl="0">
              <a:lnSpc>
                <a:spcPct val="100000"/>
              </a:lnSpc>
              <a:buClrTx/>
              <a:buSzTx/>
              <a:buNone/>
            </a:pPr>
            <a:r>
              <a:rPr lang="ru-RU" sz="1900" b="1" kern="1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Серверное </a:t>
            </a:r>
            <a:r>
              <a:rPr lang="ru-RU" sz="1900" b="1" kern="12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оборудование для маршрутизации и обработки сервисов обслуживания</a:t>
            </a:r>
            <a:r>
              <a:rPr lang="ru-RU" sz="1900" b="1" kern="1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  <a:p>
            <a:pPr lvl="0">
              <a:lnSpc>
                <a:spcPct val="100000"/>
              </a:lnSpc>
              <a:buClrTx/>
              <a:buSzTx/>
              <a:buNone/>
            </a:pPr>
            <a:endParaRPr lang="ru-RU" sz="1900" kern="1200" dirty="0">
              <a:solidFill>
                <a:srgbClr val="000000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85750" indent="-285750">
              <a:lnSpc>
                <a:spcPct val="100000"/>
              </a:lnSpc>
              <a:buClrTx/>
              <a:buSzTx/>
            </a:pPr>
            <a:r>
              <a:rPr lang="ru-RU" sz="1900" kern="1200" dirty="0" smtClean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Двухпроцессорный </a:t>
            </a:r>
            <a:r>
              <a:rPr lang="ru-RU" sz="1900" kern="1200" dirty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сервер XEON E5-2600 на 16 ядер (8*2.6 </a:t>
            </a:r>
            <a:r>
              <a:rPr lang="ru-RU" sz="1900" kern="1200" dirty="0" err="1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GHz</a:t>
            </a:r>
            <a:r>
              <a:rPr lang="ru-RU" sz="1900" kern="1200" dirty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), </a:t>
            </a:r>
            <a:r>
              <a:rPr lang="ru-RU" sz="1900" kern="1200" dirty="0" err="1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Raid</a:t>
            </a:r>
            <a:r>
              <a:rPr lang="ru-RU" sz="1900" kern="1200" dirty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512 MB, 4*4000GB </a:t>
            </a:r>
            <a:r>
              <a:rPr lang="ru-RU" sz="1900" kern="1200" dirty="0" err="1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IntelliPower</a:t>
            </a:r>
            <a:r>
              <a:rPr lang="ru-RU" sz="1900" kern="1200" dirty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AV-GP, </a:t>
            </a:r>
            <a:r>
              <a:rPr lang="ru-RU" sz="1900" kern="1200" dirty="0" err="1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min</a:t>
            </a:r>
            <a:r>
              <a:rPr lang="ru-RU" sz="1900" kern="1200" dirty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64GB ECC RDIMM, формат 1U или </a:t>
            </a:r>
            <a:r>
              <a:rPr lang="ru-RU" sz="1900" kern="1200" dirty="0" smtClean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2U</a:t>
            </a:r>
          </a:p>
          <a:p>
            <a:pPr marL="285750" indent="-285750">
              <a:lnSpc>
                <a:spcPct val="100000"/>
              </a:lnSpc>
              <a:buClrTx/>
              <a:buSzTx/>
            </a:pPr>
            <a:r>
              <a:rPr lang="ru-RU" sz="1900" kern="1200" dirty="0" err="1" smtClean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Core</a:t>
            </a:r>
            <a:r>
              <a:rPr lang="ru-RU" sz="1900" kern="1200" dirty="0" smtClean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lang="ru-RU" sz="1900" kern="1200" dirty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i7-6700K 4*4 (8 ядер) 16 GB RAM 120 GB </a:t>
            </a:r>
            <a:r>
              <a:rPr lang="ru-RU" sz="1900" kern="1200" dirty="0" err="1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SSDб</a:t>
            </a:r>
            <a:r>
              <a:rPr lang="ru-RU" sz="1900" kern="1200" dirty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формат 1U или </a:t>
            </a:r>
            <a:r>
              <a:rPr lang="ru-RU" sz="1900" kern="1200" dirty="0" smtClean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2u</a:t>
            </a:r>
          </a:p>
          <a:p>
            <a:pPr marL="285750" indent="-285750">
              <a:lnSpc>
                <a:spcPct val="100000"/>
              </a:lnSpc>
              <a:buClrTx/>
              <a:buSzTx/>
            </a:pPr>
            <a:r>
              <a:rPr lang="ru-RU" sz="1900" kern="1200" dirty="0" smtClean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Рабочая </a:t>
            </a:r>
            <a:r>
              <a:rPr lang="ru-RU" sz="1900" kern="1200" dirty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станция для управления серверами, возможно моноблок на базе </a:t>
            </a:r>
            <a:r>
              <a:rPr lang="en-US" sz="1900" kern="1200" dirty="0" smtClean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</a:t>
            </a:r>
            <a:r>
              <a:rPr lang="ru-RU" sz="1900" kern="1200" dirty="0" err="1" smtClean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indows</a:t>
            </a:r>
            <a:r>
              <a:rPr lang="ru-RU" sz="1900" kern="1200" dirty="0" smtClean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lang="ru-RU" sz="1900" kern="1200" dirty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10, </a:t>
            </a:r>
            <a:r>
              <a:rPr lang="ru-RU" sz="1900" kern="1200" dirty="0" smtClean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4U</a:t>
            </a:r>
            <a:endParaRPr lang="en-US" sz="1900" kern="1200" dirty="0" smtClean="0">
              <a:solidFill>
                <a:srgbClr val="000000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85750" indent="-285750">
              <a:lnSpc>
                <a:spcPct val="100000"/>
              </a:lnSpc>
              <a:buClrTx/>
              <a:buSzTx/>
            </a:pPr>
            <a:r>
              <a:rPr lang="ru-RU" sz="1900" kern="1200" dirty="0" smtClean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Серверная </a:t>
            </a:r>
            <a:r>
              <a:rPr lang="ru-RU" sz="1900" kern="1200" dirty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стойка, </a:t>
            </a:r>
            <a:r>
              <a:rPr lang="ru-RU" sz="1900" kern="1200" dirty="0" smtClean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стол</a:t>
            </a:r>
            <a:endParaRPr lang="en-US" sz="1900" kern="1200" dirty="0" smtClean="0">
              <a:solidFill>
                <a:srgbClr val="000000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85750" indent="-285750">
              <a:lnSpc>
                <a:spcPct val="100000"/>
              </a:lnSpc>
              <a:buClrTx/>
              <a:buSzTx/>
            </a:pPr>
            <a:r>
              <a:rPr lang="ru-RU" sz="1900" kern="1200" dirty="0" smtClean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Источник </a:t>
            </a:r>
            <a:r>
              <a:rPr lang="ru-RU" sz="1900" kern="1200" dirty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бесперебойного питания, который состоит из 7 ИБП FSP VEST-650 и одного ИБП FSP KNIGHT PRO 1000VA (ON-LINE)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15</a:t>
            </a:r>
            <a:endParaRPr lang="en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977" y="5992817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67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3315600" y="2772859"/>
            <a:ext cx="5764232" cy="1534038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r>
              <a:rPr lang="ru-RU" sz="3200" dirty="0" smtClean="0">
                <a:solidFill>
                  <a:srgbClr val="FFFFFF"/>
                </a:solidFill>
                <a:latin typeface="Segoe UI Semibold" panose="020B0702040204020203" pitchFamily="34" charset="0"/>
              </a:rPr>
              <a:t>Разработка  </a:t>
            </a:r>
            <a:br>
              <a:rPr lang="ru-RU" sz="3200" dirty="0" smtClean="0">
                <a:solidFill>
                  <a:srgbClr val="FFFFFF"/>
                </a:solidFill>
                <a:latin typeface="Segoe UI Semibold" panose="020B0702040204020203" pitchFamily="34" charset="0"/>
              </a:rPr>
            </a:br>
            <a:r>
              <a:rPr lang="ru-RU" sz="3200" dirty="0" smtClean="0">
                <a:solidFill>
                  <a:srgbClr val="FFFFFF"/>
                </a:solidFill>
                <a:latin typeface="Segoe UI Semibold" panose="020B0702040204020203" pitchFamily="34" charset="0"/>
              </a:rPr>
              <a:t>Программного  Обеспечения</a:t>
            </a:r>
            <a:endParaRPr lang="en" sz="4000" dirty="0">
              <a:solidFill>
                <a:srgbClr val="FFFFFF"/>
              </a:solidFill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bg1"/>
                </a:solidFill>
              </a:rPr>
              <a:pPr/>
              <a:t>16</a:t>
            </a:fld>
            <a:endParaRPr lang="en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414" y="2245396"/>
            <a:ext cx="402371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65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169" y="0"/>
            <a:ext cx="6120063" cy="6858000"/>
          </a:xfrm>
          <a:prstGeom prst="rect">
            <a:avLst/>
          </a:prstGeom>
        </p:spPr>
      </p:pic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746652" y="1464862"/>
            <a:ext cx="4950400" cy="551142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ru-RU" sz="1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Для реализации «E-</a:t>
            </a:r>
            <a:r>
              <a:rPr lang="ru-RU" sz="19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coin</a:t>
            </a:r>
            <a:r>
              <a:rPr lang="ru-RU" sz="1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» необходимо разработать код </a:t>
            </a:r>
            <a:r>
              <a:rPr lang="ru-RU" sz="1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криптовалюты </a:t>
            </a:r>
            <a:r>
              <a:rPr lang="ru-RU" sz="1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 организовать первичную сеть для ее существования. За основу </a:t>
            </a:r>
            <a:r>
              <a:rPr lang="ru-RU" sz="19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блокчейн</a:t>
            </a:r>
            <a:r>
              <a:rPr lang="ru-RU" sz="1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можем брать технологию </a:t>
            </a:r>
            <a:r>
              <a:rPr lang="ru-RU" sz="19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Crypto</a:t>
            </a:r>
            <a:r>
              <a:rPr lang="ru-RU" sz="1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2.0 или другие</a:t>
            </a:r>
            <a:r>
              <a:rPr lang="ru-RU" sz="1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>
              <a:buNone/>
            </a:pPr>
            <a:endParaRPr lang="ru-RU" sz="19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None/>
            </a:pPr>
            <a:r>
              <a:rPr lang="ru-RU" sz="1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Также </a:t>
            </a:r>
            <a:r>
              <a:rPr lang="ru-RU" sz="1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необходимо разработать</a:t>
            </a:r>
            <a:r>
              <a:rPr lang="ru-RU" sz="1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  <a:p>
            <a:pPr>
              <a:buNone/>
            </a:pPr>
            <a:r>
              <a:rPr lang="ru-RU" sz="1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• </a:t>
            </a:r>
            <a:r>
              <a:rPr lang="ru-RU" sz="1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Программу кошелек для </a:t>
            </a:r>
            <a:r>
              <a:rPr lang="ru-RU" sz="1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десктоп </a:t>
            </a:r>
            <a:r>
              <a:rPr lang="ru-RU" sz="1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 мобильного использования</a:t>
            </a:r>
            <a:r>
              <a:rPr lang="ru-RU" sz="1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>
              <a:buNone/>
            </a:pPr>
            <a:r>
              <a:rPr lang="ru-RU" sz="1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• </a:t>
            </a:r>
            <a:r>
              <a:rPr lang="ru-RU" sz="1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Онлайн-сервис (API) для быстрого </a:t>
            </a:r>
            <a:r>
              <a:rPr lang="ru-RU" sz="1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доступа</a:t>
            </a:r>
          </a:p>
          <a:p>
            <a:pPr>
              <a:buNone/>
            </a:pPr>
            <a:r>
              <a:rPr lang="ru-RU" sz="1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• </a:t>
            </a:r>
            <a:r>
              <a:rPr lang="ru-RU" sz="1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Сервис для торговцев </a:t>
            </a:r>
            <a:endParaRPr lang="ru-RU" sz="19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None/>
            </a:pPr>
            <a:r>
              <a:rPr lang="ru-RU" sz="1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• Инвестиционную платформу</a:t>
            </a:r>
            <a:endParaRPr lang="en" sz="1900" u="sng" dirty="0">
              <a:latin typeface="Segoe UI Semilight" panose="020B0402040204020203" pitchFamily="34" charset="0"/>
              <a:cs typeface="Segoe UI Semilight" panose="020B0402040204020203" pitchFamily="34" charset="0"/>
              <a:hlinkClick r:id="rId4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 sz="2000" b="1">
                <a:solidFill>
                  <a:schemeClr val="bg1"/>
                </a:solidFill>
              </a:rPr>
              <a:pPr/>
              <a:t>17</a:t>
            </a:fld>
            <a:endParaRPr lang="en" sz="2000" b="1">
              <a:solidFill>
                <a:schemeClr val="bg1"/>
              </a:solidFill>
            </a:endParaRPr>
          </a:p>
        </p:txBody>
      </p:sp>
      <p:sp>
        <p:nvSpPr>
          <p:cNvPr id="9" name="Shape 275"/>
          <p:cNvSpPr txBox="1">
            <a:spLocks/>
          </p:cNvSpPr>
          <p:nvPr/>
        </p:nvSpPr>
        <p:spPr>
          <a:xfrm>
            <a:off x="6877347" y="327905"/>
            <a:ext cx="4689010" cy="1136957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Font typeface="Raleway"/>
              <a:buNone/>
            </a:pPr>
            <a:r>
              <a:rPr lang="ru-RU" sz="3200" b="1" kern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Реализация кода </a:t>
            </a:r>
          </a:p>
          <a:p>
            <a:pPr>
              <a:buFont typeface="Raleway"/>
              <a:buNone/>
            </a:pPr>
            <a:r>
              <a:rPr lang="ru-RU" sz="3200" b="1" kern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криптовалюты</a:t>
            </a:r>
            <a:endParaRPr lang="en" sz="3200" b="1" u="sng" kern="0" dirty="0">
              <a:latin typeface="Segoe UI Semilight" panose="020B0402040204020203" pitchFamily="34" charset="0"/>
              <a:cs typeface="Segoe UI Semilight" panose="020B0402040204020203" pitchFamily="34" charset="0"/>
              <a:hlinkClick r:id="rId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5164" y="5912607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73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5" r="12677"/>
          <a:stretch/>
        </p:blipFill>
        <p:spPr>
          <a:xfrm>
            <a:off x="-32085" y="0"/>
            <a:ext cx="6144127" cy="6858000"/>
          </a:xfrm>
          <a:prstGeom prst="rect">
            <a:avLst/>
          </a:prstGeom>
        </p:spPr>
      </p:pic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77347" y="327905"/>
            <a:ext cx="4689010" cy="1136957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ru-RU" sz="32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Реализация кода </a:t>
            </a:r>
          </a:p>
          <a:p>
            <a:pPr>
              <a:buNone/>
            </a:pPr>
            <a:r>
              <a:rPr lang="ru-RU" sz="32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криптовалюты</a:t>
            </a:r>
            <a:endParaRPr lang="en" sz="3200" b="1" u="sng" dirty="0">
              <a:latin typeface="Segoe UI Semilight" panose="020B0402040204020203" pitchFamily="34" charset="0"/>
              <a:cs typeface="Segoe UI Semilight" panose="020B0402040204020203" pitchFamily="34" charset="0"/>
              <a:hlinkClick r:id="rId4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 sz="2000" b="1">
                <a:solidFill>
                  <a:schemeClr val="bg1"/>
                </a:solidFill>
              </a:rPr>
              <a:pPr/>
              <a:t>18</a:t>
            </a:fld>
            <a:endParaRPr lang="en" sz="2000" b="1">
              <a:solidFill>
                <a:schemeClr val="bg1"/>
              </a:solidFill>
            </a:endParaRPr>
          </a:p>
        </p:txBody>
      </p:sp>
      <p:sp>
        <p:nvSpPr>
          <p:cNvPr id="5" name="Shape 275"/>
          <p:cNvSpPr txBox="1">
            <a:spLocks/>
          </p:cNvSpPr>
          <p:nvPr/>
        </p:nvSpPr>
        <p:spPr>
          <a:xfrm>
            <a:off x="6877347" y="1593200"/>
            <a:ext cx="4950400" cy="3671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None/>
            </a:pPr>
            <a:r>
              <a:rPr lang="ru-RU" sz="1900" kern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E-</a:t>
            </a:r>
            <a:r>
              <a:rPr lang="ru-RU" sz="1900" kern="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coin</a:t>
            </a:r>
            <a:r>
              <a:rPr lang="ru-RU" sz="1900" kern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должен сохранять основные свойства </a:t>
            </a:r>
            <a:r>
              <a:rPr lang="ru-RU" sz="1900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криптовалюты, </a:t>
            </a:r>
            <a:r>
              <a:rPr lang="ru-RU" sz="1900" kern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а также добавить новый функционал, который бы максимально точно отвечал потребностям рынка. </a:t>
            </a:r>
            <a:endParaRPr lang="ru-RU" sz="1900" kern="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None/>
            </a:pPr>
            <a:endParaRPr lang="ru-RU" sz="1900" kern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None/>
            </a:pPr>
            <a:r>
              <a:rPr lang="ru-RU" sz="1900" kern="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Криптовалюта</a:t>
            </a:r>
            <a:r>
              <a:rPr lang="ru-RU" sz="1900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900" kern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должна быть быстрая, ограничена в эмиссии, безопасная. Разрабатывать </a:t>
            </a:r>
            <a:r>
              <a:rPr lang="ru-RU" sz="1900" kern="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криптовалюту</a:t>
            </a:r>
            <a:r>
              <a:rPr lang="ru-RU" sz="1900" kern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предлагается на основе sha-2 </a:t>
            </a:r>
            <a:r>
              <a:rPr lang="ru-RU" sz="1900" kern="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хеша</a:t>
            </a:r>
            <a:r>
              <a:rPr lang="ru-RU" sz="1900" kern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en" sz="1900" u="sng" kern="0" dirty="0">
              <a:latin typeface="Segoe UI Semilight" panose="020B0402040204020203" pitchFamily="34" charset="0"/>
              <a:cs typeface="Segoe UI Semilight" panose="020B0402040204020203" pitchFamily="34" charset="0"/>
              <a:hlinkClick r:id="rId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8224" y="5944691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5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2331029" y="453288"/>
            <a:ext cx="7528864" cy="916807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r>
              <a:rPr lang="ru-RU" sz="3200" dirty="0" smtClean="0">
                <a:solidFill>
                  <a:srgbClr val="FFFFFF"/>
                </a:solidFill>
                <a:latin typeface="Segoe UI Semibold" panose="020B0702040204020203" pitchFamily="34" charset="0"/>
              </a:rPr>
              <a:t>КОШЕЛЬКИ, API</a:t>
            </a:r>
            <a:r>
              <a:rPr lang="ru-RU" sz="3200" dirty="0">
                <a:solidFill>
                  <a:srgbClr val="FFFFFF"/>
                </a:solidFill>
                <a:latin typeface="Segoe UI Semibold" panose="020B0702040204020203" pitchFamily="34" charset="0"/>
              </a:rPr>
              <a:t>, </a:t>
            </a:r>
            <a:r>
              <a:rPr lang="ru-RU" sz="3200" dirty="0" smtClean="0">
                <a:solidFill>
                  <a:srgbClr val="FFFFFF"/>
                </a:solidFill>
                <a:latin typeface="Segoe UI Semibold" panose="020B0702040204020203" pitchFamily="34" charset="0"/>
              </a:rPr>
              <a:t>СЕРВИС ДЛЯ ТОРГОВЦЕВ</a:t>
            </a:r>
            <a:endParaRPr lang="en" sz="4000" dirty="0">
              <a:solidFill>
                <a:srgbClr val="FFFFFF"/>
              </a:solidFill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bg1"/>
                </a:solidFill>
              </a:rPr>
              <a:pPr/>
              <a:t>19</a:t>
            </a:fld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9850" y="2423183"/>
            <a:ext cx="71712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Данные сервисы сделают пользование валютой максимально удобным и простым, что очень важно для инвестиционной привлекательности</a:t>
            </a:r>
            <a:r>
              <a:rPr lang="ru-RU" sz="20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Среди 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основного функционала таких сервисов является возможность реализовывать транзакции, следить за ними, подключаться по API и автоматизировать переводы. А также система, крипто-</a:t>
            </a:r>
            <a:r>
              <a:rPr lang="ru-RU" sz="20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мерченант</a:t>
            </a:r>
            <a:r>
              <a:rPr lang="ru-RU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которая бы упрощала прием валюты на сайтах для торговцев.</a:t>
            </a:r>
            <a:endParaRPr lang="uk-UA" sz="20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251" y="1657167"/>
            <a:ext cx="514422" cy="47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6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1" t="-1940" r="79" b="238"/>
          <a:stretch/>
        </p:blipFill>
        <p:spPr>
          <a:xfrm>
            <a:off x="0" y="-133689"/>
            <a:ext cx="6400800" cy="699168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709892" y="473625"/>
            <a:ext cx="5244151" cy="11432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algn="l"/>
            <a:r>
              <a:rPr lang="ru-RU" sz="3200" dirty="0" err="1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Биткоин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 - это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open-source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криптовалюта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 </a:t>
            </a:r>
            <a:endParaRPr lang="e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2</a:t>
            </a:r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09892" y="1956202"/>
            <a:ext cx="524415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Отсутствие контроля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 не зависит ни от одного финансового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учреждения</a:t>
            </a:r>
          </a:p>
          <a:p>
            <a:r>
              <a:rPr lang="ru-RU" sz="1900" b="1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Реальная </a:t>
            </a:r>
            <a:r>
              <a:rPr lang="ru-RU" sz="1900" b="1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валюта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 наличные в Интернете </a:t>
            </a:r>
            <a:r>
              <a:rPr lang="ru-RU" sz="1900" b="1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Постоянный рост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 цена за 1 </a:t>
            </a:r>
            <a:r>
              <a:rPr lang="ru-RU" sz="1900" dirty="0" err="1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биткоин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стабильно 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растет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(в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2016 году: выросла на 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123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%) </a:t>
            </a:r>
            <a:endParaRPr lang="ru-RU" sz="1900" dirty="0" smtClean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ru-RU" sz="1900" b="1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Сеть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 связанная сеть компьютеров, на которых установлено оборудование для </a:t>
            </a:r>
            <a:r>
              <a:rPr lang="ru-RU" sz="1900" dirty="0" err="1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майнинга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и управления </a:t>
            </a:r>
            <a:r>
              <a:rPr lang="ru-RU" sz="1900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биткоинами</a:t>
            </a:r>
            <a:endParaRPr lang="ru-RU" sz="1900" dirty="0" smtClean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ru-RU" sz="1900" b="1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Инфляция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ru-RU" sz="1900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биткоин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не подвержен каким-либо колебаниям на финансовом рынке</a:t>
            </a:r>
          </a:p>
          <a:p>
            <a:endParaRPr lang="uk-UA" sz="19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267" y="5896565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6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 idx="4294967295"/>
          </p:nvPr>
        </p:nvSpPr>
        <p:spPr>
          <a:xfrm>
            <a:off x="1610797" y="1684420"/>
            <a:ext cx="9022800" cy="884331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r>
              <a:rPr lang="uk-UA" sz="44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Суть </a:t>
            </a:r>
            <a:r>
              <a:rPr lang="ru-RU" sz="4400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инвестиционной</a:t>
            </a:r>
            <a:r>
              <a:rPr lang="uk-UA" sz="4400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4400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платформы</a:t>
            </a:r>
            <a:endParaRPr lang="ru-RU" sz="4400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4294967295"/>
          </p:nvPr>
        </p:nvSpPr>
        <p:spPr>
          <a:xfrm>
            <a:off x="1538821" y="2983361"/>
            <a:ext cx="9022800" cy="10464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Инвестиционная </a:t>
            </a:r>
            <a:r>
              <a:rPr lang="ru-RU" sz="2400" b="1" dirty="0" err="1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плафторма</a:t>
            </a:r>
            <a:r>
              <a:rPr lang="ru-RU" sz="2400" b="1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- это уникальный сайт, где каждый может инвестировать в шахты (оборудование) для добычи криптовалюты, а также приобрести </a:t>
            </a:r>
            <a:r>
              <a:rPr lang="ru-RU" sz="2400" b="1" dirty="0" err="1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криптовалюту</a:t>
            </a:r>
            <a:r>
              <a:rPr lang="ru-RU" sz="2400" b="1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ru-RU" sz="2400" b="1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 b="1">
                <a:solidFill>
                  <a:schemeClr val="bg1"/>
                </a:solidFill>
              </a:rPr>
              <a:pPr/>
              <a:t>20</a:t>
            </a:fld>
            <a:endParaRPr lang="en" b="1" dirty="0">
              <a:solidFill>
                <a:schemeClr val="bg1"/>
              </a:solidFill>
            </a:endParaRPr>
          </a:p>
        </p:txBody>
      </p:sp>
      <p:grpSp>
        <p:nvGrpSpPr>
          <p:cNvPr id="171" name="Shape 171"/>
          <p:cNvGrpSpPr/>
          <p:nvPr/>
        </p:nvGrpSpPr>
        <p:grpSpPr>
          <a:xfrm>
            <a:off x="5849259" y="627283"/>
            <a:ext cx="492700" cy="357576"/>
            <a:chOff x="3932350" y="3714775"/>
            <a:chExt cx="439650" cy="319075"/>
          </a:xfrm>
        </p:grpSpPr>
        <p:sp>
          <p:nvSpPr>
            <p:cNvPr id="172" name="Shape 172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146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grayscl/>
          </a:blip>
          <a:srcRect l="43702" r="167"/>
          <a:stretch/>
        </p:blipFill>
        <p:spPr>
          <a:xfrm>
            <a:off x="-16042" y="0"/>
            <a:ext cx="6144126" cy="6858000"/>
          </a:xfrm>
          <a:prstGeom prst="rect">
            <a:avLst/>
          </a:prstGeom>
        </p:spPr>
      </p:pic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6997276" y="319454"/>
            <a:ext cx="4198400" cy="11432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Наши Контакты</a:t>
            </a:r>
            <a:endParaRPr lang="en" sz="32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 sz="2400" b="1">
                <a:solidFill>
                  <a:schemeClr val="bg1"/>
                </a:solidFill>
              </a:rPr>
              <a:pPr/>
              <a:t>21</a:t>
            </a:fld>
            <a:endParaRPr lang="en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7367" y="5966945"/>
            <a:ext cx="743776" cy="7437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13697" y="2305615"/>
            <a:ext cx="51655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Украина, 04053,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Киев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ул. Артема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1-5, оф.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706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info@supportua.org.ua</a:t>
            </a:r>
          </a:p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5"/>
              </a:rPr>
              <a:t>http://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5"/>
              </a:rPr>
              <a:t>itukraine.org</a:t>
            </a:r>
            <a:endParaRPr lang="ru-RU" sz="2800" b="1" dirty="0" smtClean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+38098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717 77 17</a:t>
            </a:r>
            <a:endParaRPr lang="uk-UA" sz="2800" b="1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7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 idx="4294967295"/>
          </p:nvPr>
        </p:nvSpPr>
        <p:spPr>
          <a:xfrm>
            <a:off x="1484608" y="266337"/>
            <a:ext cx="4378322" cy="884331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algn="l"/>
            <a:r>
              <a:rPr lang="ru-RU" sz="3200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Рынок </a:t>
            </a:r>
            <a:r>
              <a:rPr lang="ru-RU" sz="3200" dirty="0" err="1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биткоина</a:t>
            </a:r>
            <a:endParaRPr lang="ru-RU" sz="3200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 b="1">
                <a:solidFill>
                  <a:srgbClr val="FFFFFF"/>
                </a:solidFill>
              </a:rPr>
              <a:pPr/>
              <a:t>3</a:t>
            </a:fld>
            <a:endParaRPr lang="en" b="1" dirty="0">
              <a:solidFill>
                <a:srgbClr val="FFFFFF"/>
              </a:solidFill>
            </a:endParaRPr>
          </a:p>
        </p:txBody>
      </p:sp>
      <p:grpSp>
        <p:nvGrpSpPr>
          <p:cNvPr id="171" name="Shape 171"/>
          <p:cNvGrpSpPr/>
          <p:nvPr/>
        </p:nvGrpSpPr>
        <p:grpSpPr>
          <a:xfrm>
            <a:off x="5849259" y="627283"/>
            <a:ext cx="492700" cy="357576"/>
            <a:chOff x="3932350" y="3714775"/>
            <a:chExt cx="439650" cy="319075"/>
          </a:xfrm>
        </p:grpSpPr>
        <p:sp>
          <p:nvSpPr>
            <p:cNvPr id="172" name="Shape 172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17" y="1316498"/>
            <a:ext cx="9513525" cy="4596579"/>
          </a:xfrm>
          <a:prstGeom prst="rect">
            <a:avLst/>
          </a:prstGeom>
        </p:spPr>
      </p:pic>
      <p:sp>
        <p:nvSpPr>
          <p:cNvPr id="12" name="Shape 168"/>
          <p:cNvSpPr txBox="1">
            <a:spLocks/>
          </p:cNvSpPr>
          <p:nvPr/>
        </p:nvSpPr>
        <p:spPr>
          <a:xfrm>
            <a:off x="7638563" y="5802550"/>
            <a:ext cx="4378322" cy="88433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Font typeface="Montserrat"/>
              <a:buNone/>
              <a:defRPr sz="1867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ru-RU" sz="1400" kern="0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*по состоянию на февраль 2017 года</a:t>
            </a:r>
            <a:endParaRPr lang="ru-RU" sz="1400" kern="0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8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 idx="4294967295"/>
          </p:nvPr>
        </p:nvSpPr>
        <p:spPr>
          <a:xfrm>
            <a:off x="1482320" y="371575"/>
            <a:ext cx="9597579" cy="884331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algn="l"/>
            <a:r>
              <a:rPr lang="ru-RU" sz="32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Прогноз цены </a:t>
            </a:r>
            <a:r>
              <a:rPr lang="ru-RU" sz="3200" dirty="0" err="1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Биткоина</a:t>
            </a:r>
            <a:r>
              <a:rPr lang="ru-RU" sz="32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на 2017 год</a:t>
            </a:r>
            <a:endParaRPr lang="ru-RU" sz="3200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 b="1">
                <a:solidFill>
                  <a:srgbClr val="FFFFFF"/>
                </a:solidFill>
              </a:rPr>
              <a:pPr/>
              <a:t>4</a:t>
            </a:fld>
            <a:endParaRPr lang="en" b="1"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20" y="1316498"/>
            <a:ext cx="9453118" cy="4596579"/>
          </a:xfrm>
          <a:prstGeom prst="rect">
            <a:avLst/>
          </a:prstGeom>
        </p:spPr>
      </p:pic>
      <p:sp>
        <p:nvSpPr>
          <p:cNvPr id="11" name="Shape 168"/>
          <p:cNvSpPr txBox="1">
            <a:spLocks/>
          </p:cNvSpPr>
          <p:nvPr/>
        </p:nvSpPr>
        <p:spPr>
          <a:xfrm>
            <a:off x="7638563" y="5802550"/>
            <a:ext cx="4378322" cy="88433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Font typeface="Montserrat"/>
              <a:buNone/>
              <a:defRPr sz="1867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ru-RU" sz="1400" kern="0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*по состоянию на декабрь 2016 года</a:t>
            </a:r>
            <a:endParaRPr lang="ru-RU" sz="1400" kern="0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r="25994"/>
          <a:stretch/>
        </p:blipFill>
        <p:spPr>
          <a:xfrm>
            <a:off x="-12879" y="0"/>
            <a:ext cx="60788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5</a:t>
            </a:r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66998" y="1193424"/>
            <a:ext cx="560050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Реальная </a:t>
            </a:r>
            <a:r>
              <a:rPr lang="ru-RU" sz="1900" b="1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валюта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год 2017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станет 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годом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когда 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люди начнут пользоваться </a:t>
            </a:r>
            <a:r>
              <a:rPr lang="ru-RU" sz="1900" dirty="0" err="1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биткоином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так же, как пользуются </a:t>
            </a:r>
            <a:r>
              <a:rPr lang="ru-RU" sz="1900" dirty="0" err="1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фиатными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валютами</a:t>
            </a:r>
          </a:p>
          <a:p>
            <a:r>
              <a:rPr lang="ru-RU" sz="1900" b="1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Рост</a:t>
            </a:r>
            <a:r>
              <a:rPr lang="ru-RU" sz="1900" b="1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диапазон от $2 000 до $3 000 (в декабре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), 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 протяжении года будет преодолена отметка </a:t>
            </a:r>
            <a:endParaRPr lang="ru-RU" sz="1900" dirty="0" smtClean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$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3 000 и цена закрепится выше $2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000</a:t>
            </a:r>
          </a:p>
          <a:p>
            <a:r>
              <a:rPr lang="ru-RU" sz="1900" b="1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Прогресс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 принятие технологии большими компаниями,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ценовая 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стабильность,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дальнейший 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приток капитала и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усиление доверия инвесторов</a:t>
            </a:r>
          </a:p>
          <a:p>
            <a:r>
              <a:rPr lang="ru-RU" sz="1900" b="1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Масштабирование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 решение проблемы 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масштабирования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благодаря </a:t>
            </a:r>
            <a:r>
              <a:rPr lang="ru-RU" sz="1900" dirty="0" err="1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Segregated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900" dirty="0" err="1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Witness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или «</a:t>
            </a:r>
            <a:r>
              <a:rPr lang="ru-RU" sz="1900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SegWit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»,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увеличение 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пропускной способности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сети</a:t>
            </a:r>
          </a:p>
          <a:p>
            <a:r>
              <a:rPr lang="ru-RU" sz="1900" b="1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Новые валюты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новые 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цифровые валюты станут очень популярными и их цена быстро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вырастет. </a:t>
            </a:r>
            <a:endParaRPr lang="uk-UA" sz="19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267" y="5896565"/>
            <a:ext cx="743776" cy="743776"/>
          </a:xfrm>
          <a:prstGeom prst="rect">
            <a:avLst/>
          </a:prstGeom>
        </p:spPr>
      </p:pic>
      <p:sp>
        <p:nvSpPr>
          <p:cNvPr id="7" name="Shape 168"/>
          <p:cNvSpPr txBox="1">
            <a:spLocks/>
          </p:cNvSpPr>
          <p:nvPr/>
        </p:nvSpPr>
        <p:spPr>
          <a:xfrm>
            <a:off x="6466998" y="218941"/>
            <a:ext cx="5487045" cy="88433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Font typeface="Montserrat"/>
              <a:buNone/>
              <a:defRPr sz="1867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ru-RU" sz="3200" kern="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Прогнозы рынка на 2017 год</a:t>
            </a:r>
            <a:endParaRPr lang="ru-RU" sz="3200" kern="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3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" y="1723322"/>
            <a:ext cx="6040191" cy="341135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600759" y="0"/>
            <a:ext cx="4198400" cy="11432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algn="l"/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Почему мы?</a:t>
            </a:r>
            <a:endParaRPr lang="e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6</a:t>
            </a:r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00759" y="1336118"/>
            <a:ext cx="535328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Наша команда может создать новую </a:t>
            </a:r>
            <a:r>
              <a:rPr lang="ru-RU" sz="1900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криптовалюту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(название оговаривается)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Имеем программное обеспечение, которое позволяет </a:t>
            </a:r>
            <a:r>
              <a:rPr lang="ru-RU" sz="1900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майнить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900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биткоин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на 50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% эффективнее от существующего алгоритма</a:t>
            </a:r>
            <a:endParaRPr lang="ru-RU" sz="1900" dirty="0" smtClean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Разработали технологию, благодаря которой двигатели вырабатывают электроэнергию по принципу магнитной индукции. Это позволит экономить средства на постройку </a:t>
            </a:r>
            <a:r>
              <a:rPr lang="ru-RU" sz="1900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майнинговых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станций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Наши разработки позволят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уменьшить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расходы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 </a:t>
            </a:r>
            <a:r>
              <a:rPr lang="ru-RU" sz="1900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майнинг</a:t>
            </a:r>
            <a:r>
              <a:rPr lang="ru-RU" sz="190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криптовалюты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на 80% и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создать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валюту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которая станет более прибыльной, чем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валюта существующая на рынке</a:t>
            </a:r>
            <a:endParaRPr lang="uk-UA" sz="19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267" y="5896565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9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 idx="4294967295"/>
          </p:nvPr>
        </p:nvSpPr>
        <p:spPr>
          <a:xfrm>
            <a:off x="1872844" y="102138"/>
            <a:ext cx="7857635" cy="11430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Схема процесса развития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«Е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-COIN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»</a:t>
            </a:r>
            <a:endParaRPr lang="en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983" y="5932626"/>
            <a:ext cx="740890" cy="7408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8241"/>
          <a:stretch/>
        </p:blipFill>
        <p:spPr>
          <a:xfrm>
            <a:off x="96253" y="1565732"/>
            <a:ext cx="5502564" cy="4040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817" y="1828801"/>
            <a:ext cx="6393686" cy="377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8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234" r="13108" b="-234"/>
          <a:stretch/>
        </p:blipFill>
        <p:spPr>
          <a:xfrm>
            <a:off x="-1" y="0"/>
            <a:ext cx="61232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7045420" y="342737"/>
            <a:ext cx="4198400" cy="11432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algn="l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Оборудование</a:t>
            </a:r>
            <a:endParaRPr lang="e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584200" y="1593200"/>
            <a:ext cx="2927600" cy="36716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en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64398" y="2138631"/>
            <a:ext cx="419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Для реализации бизнес идеи «Е-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coin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» необходимо закупить оборудование для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майнинга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(добычи криптовалюты) и обработки сервиса, разместить его и настроить в серверной комнате.</a:t>
            </a:r>
            <a:endParaRPr lang="uk-UA" sz="20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267" y="5896565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 idx="4294967295"/>
          </p:nvPr>
        </p:nvSpPr>
        <p:spPr>
          <a:xfrm>
            <a:off x="1682872" y="201194"/>
            <a:ext cx="9022800" cy="9836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</a:rPr>
              <a:t>Технические характеристики </a:t>
            </a:r>
            <a:b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</a:rPr>
              <a:t>серверной комнаты</a:t>
            </a:r>
            <a:endParaRPr lang="en" sz="2400" dirty="0">
              <a:solidFill>
                <a:schemeClr val="bg1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584200" y="5264800"/>
            <a:ext cx="9022800" cy="15932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 b="1">
                <a:solidFill>
                  <a:schemeClr val="bg1"/>
                </a:solidFill>
              </a:rPr>
              <a:pPr/>
              <a:t>9</a:t>
            </a:fld>
            <a:endParaRPr lang="en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1545" y="2617995"/>
            <a:ext cx="882545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• Размер. Серверная комната должна быть не менее 14м²</a:t>
            </a:r>
          </a:p>
          <a:p>
            <a:pPr algn="ctr"/>
            <a:endParaRPr lang="ru-RU" sz="1900" b="1" dirty="0" smtClean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• Расположение. Помещение для серверной комнаты должно не иметь внешних стен здания. Для обеспечения катастрофоустойчивости оборудования, оно не может быть расположено в подвале или ниже поводковых вод и на верхних этажах здания, поскольку они больше всего страдают при пожаре. </a:t>
            </a:r>
          </a:p>
          <a:p>
            <a:endParaRPr lang="ru-RU" sz="1900" dirty="0" smtClean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693" y="1184794"/>
            <a:ext cx="975090" cy="97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48225"/>
      </p:ext>
    </p:extLst>
  </p:cSld>
  <p:clrMapOvr>
    <a:masterClrMapping/>
  </p:clrMapOvr>
</p:sld>
</file>

<file path=ppt/theme/theme1.xml><?xml version="1.0" encoding="utf-8"?>
<a:theme xmlns:a="http://schemas.openxmlformats.org/drawingml/2006/main" name="Abstract-design-circle-bubble-PowerPoint-Templates-Standar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Abstract-design-circle-bubble-PowerPoint-Templates-Standard</Template>
  <TotalTime>425</TotalTime>
  <Words>972</Words>
  <Application>Microsoft Office PowerPoint</Application>
  <PresentationFormat>Широкоэкранный</PresentationFormat>
  <Paragraphs>100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21</vt:i4>
      </vt:variant>
    </vt:vector>
  </HeadingPairs>
  <TitlesOfParts>
    <vt:vector size="42" baseType="lpstr">
      <vt:lpstr>맑은 고딕</vt:lpstr>
      <vt:lpstr>Arial</vt:lpstr>
      <vt:lpstr>Calibri</vt:lpstr>
      <vt:lpstr>Montserrat</vt:lpstr>
      <vt:lpstr>Raleway</vt:lpstr>
      <vt:lpstr>Segoe UI Semibold</vt:lpstr>
      <vt:lpstr>Segoe UI Semilight</vt:lpstr>
      <vt:lpstr>Vidaloka</vt:lpstr>
      <vt:lpstr>Abstract-design-circle-bubble-PowerPoint-Templates-Standard</vt:lpstr>
      <vt:lpstr>Custom Design</vt:lpstr>
      <vt:lpstr>1_Gertrude template</vt:lpstr>
      <vt:lpstr>2_Gertrude template</vt:lpstr>
      <vt:lpstr>3_Gertrude template</vt:lpstr>
      <vt:lpstr>4_Gertrude template</vt:lpstr>
      <vt:lpstr>5_Gertrude template</vt:lpstr>
      <vt:lpstr>6_Gertrude template</vt:lpstr>
      <vt:lpstr>7_Gertrude template</vt:lpstr>
      <vt:lpstr>8_Gertrude template</vt:lpstr>
      <vt:lpstr>9_Gertrude template</vt:lpstr>
      <vt:lpstr>10_Gertrude template</vt:lpstr>
      <vt:lpstr>11_Gertrude template</vt:lpstr>
      <vt:lpstr>Е-coin –эксклюзивная валюта, которой можно доверять </vt:lpstr>
      <vt:lpstr>Биткоин - это open-source криптовалюта </vt:lpstr>
      <vt:lpstr>Рынок биткоина</vt:lpstr>
      <vt:lpstr>Прогноз цены Биткоина на 2017 год</vt:lpstr>
      <vt:lpstr>Презентация PowerPoint</vt:lpstr>
      <vt:lpstr>Почему мы?</vt:lpstr>
      <vt:lpstr>Схема процесса развития «Е-COIN»</vt:lpstr>
      <vt:lpstr>Оборудование</vt:lpstr>
      <vt:lpstr>Технические характеристики  серверной комнаты</vt:lpstr>
      <vt:lpstr>Конструкция стен, пола и потолка. Стены должны быть герметичными, огнеустойчивыми (не менее 45 минут), а межэтажные перекрытия должны иметь гидроизоляцию. Ширина дверей -не менее 910 мм, высота – 2000 мм, двери должны открываться наружу на 180°.  В серверной не должно быть окон. Рекомендуется использовать накладной пол (фальшпол), расстояние от пола 400 мм. Материал, из которого он изготовлен должен быть прочным, износостойким и огнестойким и иметь электрическое сопротивление относительно земли от 1 до 20 Ом . Для быстрого отвода воды в случае заливания помещения под фальшполом необходимо установить дренажную систему.   В аппаратной комнате должен быть предусмотрен пандус с уклоном не более 1:10 для безопасного ввоза и вывоза оборудования. </vt:lpstr>
      <vt:lpstr>Климатические системы</vt:lpstr>
      <vt:lpstr>Климатические системы</vt:lpstr>
      <vt:lpstr>Мощность серверной комнаты</vt:lpstr>
      <vt:lpstr>Технические характеристики серверного  оборудования</vt:lpstr>
      <vt:lpstr>Оборудование для добычи криптовалюты </vt:lpstr>
      <vt:lpstr>Разработка   Программного  Обеспечения</vt:lpstr>
      <vt:lpstr>Презентация PowerPoint</vt:lpstr>
      <vt:lpstr>Презентация PowerPoint</vt:lpstr>
      <vt:lpstr>КОШЕЛЬКИ, API, СЕРВИС ДЛЯ ТОРГОВЦЕВ</vt:lpstr>
      <vt:lpstr>Суть инвестиционной платформы</vt:lpstr>
      <vt:lpstr>Наши 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E-coin –ексклюзивна валюта, якій можна довіряти! </dc:title>
  <dc:creator>Учетная запись Майкрософт</dc:creator>
  <cp:lastModifiedBy>Учетная запись Майкрософт</cp:lastModifiedBy>
  <cp:revision>37</cp:revision>
  <dcterms:created xsi:type="dcterms:W3CDTF">2017-02-08T14:45:15Z</dcterms:created>
  <dcterms:modified xsi:type="dcterms:W3CDTF">2017-02-09T12:11:09Z</dcterms:modified>
</cp:coreProperties>
</file>