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0691813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4" d="100"/>
          <a:sy n="44" d="100"/>
        </p:scale>
        <p:origin x="-544" y="-7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4514" y="685800"/>
            <a:ext cx="48495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64477" y="1094388"/>
            <a:ext cx="9963000" cy="3016800"/>
          </a:xfrm>
          <a:prstGeom prst="rect">
            <a:avLst/>
          </a:prstGeom>
        </p:spPr>
        <p:txBody>
          <a:bodyPr lIns="116050" tIns="116050" rIns="116050" bIns="116050" anchor="b" anchorCtr="0"/>
          <a:lstStyle>
            <a:lvl1pPr lvl="0" algn="ctr">
              <a:spcBef>
                <a:spcPts val="0"/>
              </a:spcBef>
              <a:buSzPct val="100000"/>
              <a:defRPr sz="6600"/>
            </a:lvl1pPr>
            <a:lvl2pPr lvl="1" algn="ctr">
              <a:spcBef>
                <a:spcPts val="0"/>
              </a:spcBef>
              <a:buSzPct val="100000"/>
              <a:defRPr sz="6600"/>
            </a:lvl2pPr>
            <a:lvl3pPr lvl="2" algn="ctr">
              <a:spcBef>
                <a:spcPts val="0"/>
              </a:spcBef>
              <a:buSzPct val="100000"/>
              <a:defRPr sz="6600"/>
            </a:lvl3pPr>
            <a:lvl4pPr lvl="3" algn="ctr">
              <a:spcBef>
                <a:spcPts val="0"/>
              </a:spcBef>
              <a:buSzPct val="100000"/>
              <a:defRPr sz="6600"/>
            </a:lvl4pPr>
            <a:lvl5pPr lvl="4" algn="ctr">
              <a:spcBef>
                <a:spcPts val="0"/>
              </a:spcBef>
              <a:buSzPct val="100000"/>
              <a:defRPr sz="6600"/>
            </a:lvl5pPr>
            <a:lvl6pPr lvl="5" algn="ctr">
              <a:spcBef>
                <a:spcPts val="0"/>
              </a:spcBef>
              <a:buSzPct val="100000"/>
              <a:defRPr sz="6600"/>
            </a:lvl6pPr>
            <a:lvl7pPr lvl="6" algn="ctr">
              <a:spcBef>
                <a:spcPts val="0"/>
              </a:spcBef>
              <a:buSzPct val="100000"/>
              <a:defRPr sz="6600"/>
            </a:lvl7pPr>
            <a:lvl8pPr lvl="7" algn="ctr">
              <a:spcBef>
                <a:spcPts val="0"/>
              </a:spcBef>
              <a:buSzPct val="100000"/>
              <a:defRPr sz="6600"/>
            </a:lvl8pPr>
            <a:lvl9pPr lvl="8" algn="ctr">
              <a:spcBef>
                <a:spcPts val="0"/>
              </a:spcBef>
              <a:buSzPct val="100000"/>
              <a:defRPr sz="66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64468" y="1625800"/>
            <a:ext cx="9963000" cy="2886000"/>
          </a:xfrm>
          <a:prstGeom prst="rect">
            <a:avLst/>
          </a:prstGeom>
        </p:spPr>
        <p:txBody>
          <a:bodyPr lIns="116050" tIns="116050" rIns="116050" bIns="116050" anchor="b" anchorCtr="0"/>
          <a:lstStyle>
            <a:lvl1pPr lvl="0" algn="ctr">
              <a:spcBef>
                <a:spcPts val="0"/>
              </a:spcBef>
              <a:buSzPct val="100000"/>
              <a:defRPr sz="15200"/>
            </a:lvl1pPr>
            <a:lvl2pPr lvl="1" algn="ctr">
              <a:spcBef>
                <a:spcPts val="0"/>
              </a:spcBef>
              <a:buSzPct val="100000"/>
              <a:defRPr sz="15200"/>
            </a:lvl2pPr>
            <a:lvl3pPr lvl="2" algn="ctr">
              <a:spcBef>
                <a:spcPts val="0"/>
              </a:spcBef>
              <a:buSzPct val="100000"/>
              <a:defRPr sz="15200"/>
            </a:lvl3pPr>
            <a:lvl4pPr lvl="3" algn="ctr">
              <a:spcBef>
                <a:spcPts val="0"/>
              </a:spcBef>
              <a:buSzPct val="100000"/>
              <a:defRPr sz="15200"/>
            </a:lvl4pPr>
            <a:lvl5pPr lvl="4" algn="ctr">
              <a:spcBef>
                <a:spcPts val="0"/>
              </a:spcBef>
              <a:buSzPct val="100000"/>
              <a:defRPr sz="15200"/>
            </a:lvl5pPr>
            <a:lvl6pPr lvl="5" algn="ctr">
              <a:spcBef>
                <a:spcPts val="0"/>
              </a:spcBef>
              <a:buSzPct val="100000"/>
              <a:defRPr sz="15200"/>
            </a:lvl6pPr>
            <a:lvl7pPr lvl="6" algn="ctr">
              <a:spcBef>
                <a:spcPts val="0"/>
              </a:spcBef>
              <a:buSzPct val="100000"/>
              <a:defRPr sz="15200"/>
            </a:lvl7pPr>
            <a:lvl8pPr lvl="7" algn="ctr">
              <a:spcBef>
                <a:spcPts val="0"/>
              </a:spcBef>
              <a:buSzPct val="100000"/>
              <a:defRPr sz="15200"/>
            </a:lvl8pPr>
            <a:lvl9pPr lvl="8" algn="ctr">
              <a:spcBef>
                <a:spcPts val="0"/>
              </a:spcBef>
              <a:buSzPct val="100000"/>
              <a:defRPr sz="152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64468" y="4633191"/>
            <a:ext cx="9963000" cy="19119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lIns="116050" tIns="116050" rIns="116050" bIns="116050" anchor="ctr" anchorCtr="0"/>
          <a:lstStyle>
            <a:lvl1pPr lvl="0" algn="ctr">
              <a:spcBef>
                <a:spcPts val="0"/>
              </a:spcBef>
              <a:buSzPct val="100000"/>
              <a:defRPr sz="4600"/>
            </a:lvl1pPr>
            <a:lvl2pPr lvl="1" algn="ctr">
              <a:spcBef>
                <a:spcPts val="0"/>
              </a:spcBef>
              <a:buSzPct val="100000"/>
              <a:defRPr sz="4600"/>
            </a:lvl2pPr>
            <a:lvl3pPr lvl="2" algn="ctr">
              <a:spcBef>
                <a:spcPts val="0"/>
              </a:spcBef>
              <a:buSzPct val="100000"/>
              <a:defRPr sz="4600"/>
            </a:lvl3pPr>
            <a:lvl4pPr lvl="3" algn="ctr">
              <a:spcBef>
                <a:spcPts val="0"/>
              </a:spcBef>
              <a:buSzPct val="100000"/>
              <a:defRPr sz="4600"/>
            </a:lvl4pPr>
            <a:lvl5pPr lvl="4" algn="ctr">
              <a:spcBef>
                <a:spcPts val="0"/>
              </a:spcBef>
              <a:buSzPct val="100000"/>
              <a:defRPr sz="4600"/>
            </a:lvl5pPr>
            <a:lvl6pPr lvl="5" algn="ctr">
              <a:spcBef>
                <a:spcPts val="0"/>
              </a:spcBef>
              <a:buSzPct val="100000"/>
              <a:defRPr sz="4600"/>
            </a:lvl6pPr>
            <a:lvl7pPr lvl="6" algn="ctr">
              <a:spcBef>
                <a:spcPts val="0"/>
              </a:spcBef>
              <a:buSzPct val="100000"/>
              <a:defRPr sz="4600"/>
            </a:lvl7pPr>
            <a:lvl8pPr lvl="7" algn="ctr">
              <a:spcBef>
                <a:spcPts val="0"/>
              </a:spcBef>
              <a:buSzPct val="100000"/>
              <a:defRPr sz="4600"/>
            </a:lvl8pPr>
            <a:lvl9pPr lvl="8" algn="ctr">
              <a:spcBef>
                <a:spcPts val="0"/>
              </a:spcBef>
              <a:buSzPct val="100000"/>
              <a:defRPr sz="4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64468" y="1693926"/>
            <a:ext cx="4677000" cy="50214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650483" y="1693926"/>
            <a:ext cx="4677000" cy="50214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64468" y="816629"/>
            <a:ext cx="3283500" cy="1110600"/>
          </a:xfrm>
          <a:prstGeom prst="rect">
            <a:avLst/>
          </a:prstGeom>
        </p:spPr>
        <p:txBody>
          <a:bodyPr lIns="116050" tIns="116050" rIns="116050" bIns="116050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64468" y="2042456"/>
            <a:ext cx="3283500" cy="4673099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>
              <a:spcBef>
                <a:spcPts val="0"/>
              </a:spcBef>
              <a:buSzPct val="100000"/>
              <a:defRPr sz="15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73245" y="661637"/>
            <a:ext cx="7445700" cy="6012599"/>
          </a:xfrm>
          <a:prstGeom prst="rect">
            <a:avLst/>
          </a:prstGeom>
        </p:spPr>
        <p:txBody>
          <a:bodyPr lIns="116050" tIns="116050" rIns="116050" bIns="116050" anchor="ctr" anchorCtr="0"/>
          <a:lstStyle>
            <a:lvl1pPr lvl="0">
              <a:spcBef>
                <a:spcPts val="0"/>
              </a:spcBef>
              <a:buSzPct val="100000"/>
              <a:defRPr sz="6100"/>
            </a:lvl1pPr>
            <a:lvl2pPr lvl="1">
              <a:spcBef>
                <a:spcPts val="0"/>
              </a:spcBef>
              <a:buSzPct val="100000"/>
              <a:defRPr sz="6100"/>
            </a:lvl2pPr>
            <a:lvl3pPr lvl="2">
              <a:spcBef>
                <a:spcPts val="0"/>
              </a:spcBef>
              <a:buSzPct val="100000"/>
              <a:defRPr sz="6100"/>
            </a:lvl3pPr>
            <a:lvl4pPr lvl="3">
              <a:spcBef>
                <a:spcPts val="0"/>
              </a:spcBef>
              <a:buSzPct val="100000"/>
              <a:defRPr sz="6100"/>
            </a:lvl4pPr>
            <a:lvl5pPr lvl="4">
              <a:spcBef>
                <a:spcPts val="0"/>
              </a:spcBef>
              <a:buSzPct val="100000"/>
              <a:defRPr sz="6100"/>
            </a:lvl5pPr>
            <a:lvl6pPr lvl="5">
              <a:spcBef>
                <a:spcPts val="0"/>
              </a:spcBef>
              <a:buSzPct val="100000"/>
              <a:defRPr sz="6100"/>
            </a:lvl6pPr>
            <a:lvl7pPr lvl="6">
              <a:spcBef>
                <a:spcPts val="0"/>
              </a:spcBef>
              <a:buSzPct val="100000"/>
              <a:defRPr sz="6100"/>
            </a:lvl7pPr>
            <a:lvl8pPr lvl="7">
              <a:spcBef>
                <a:spcPts val="0"/>
              </a:spcBef>
              <a:buSzPct val="100000"/>
              <a:defRPr sz="6100"/>
            </a:lvl8pPr>
            <a:lvl9pPr lvl="8">
              <a:spcBef>
                <a:spcPts val="0"/>
              </a:spcBef>
              <a:buSzPct val="100000"/>
              <a:defRPr sz="61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346000" y="-183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0446" y="1812540"/>
            <a:ext cx="4730100" cy="2178600"/>
          </a:xfrm>
          <a:prstGeom prst="rect">
            <a:avLst/>
          </a:prstGeom>
        </p:spPr>
        <p:txBody>
          <a:bodyPr lIns="116050" tIns="116050" rIns="116050" bIns="116050" anchor="b" anchorCtr="0"/>
          <a:lstStyle>
            <a:lvl1pPr lvl="0" algn="ctr">
              <a:spcBef>
                <a:spcPts val="0"/>
              </a:spcBef>
              <a:buSzPct val="100000"/>
              <a:defRPr sz="5300"/>
            </a:lvl1pPr>
            <a:lvl2pPr lvl="1" algn="ctr">
              <a:spcBef>
                <a:spcPts val="0"/>
              </a:spcBef>
              <a:buSzPct val="100000"/>
              <a:defRPr sz="5300"/>
            </a:lvl2pPr>
            <a:lvl3pPr lvl="2" algn="ctr">
              <a:spcBef>
                <a:spcPts val="0"/>
              </a:spcBef>
              <a:buSzPct val="100000"/>
              <a:defRPr sz="5300"/>
            </a:lvl3pPr>
            <a:lvl4pPr lvl="3" algn="ctr">
              <a:spcBef>
                <a:spcPts val="0"/>
              </a:spcBef>
              <a:buSzPct val="100000"/>
              <a:defRPr sz="5300"/>
            </a:lvl4pPr>
            <a:lvl5pPr lvl="4" algn="ctr">
              <a:spcBef>
                <a:spcPts val="0"/>
              </a:spcBef>
              <a:buSzPct val="100000"/>
              <a:defRPr sz="5300"/>
            </a:lvl5pPr>
            <a:lvl6pPr lvl="5" algn="ctr">
              <a:spcBef>
                <a:spcPts val="0"/>
              </a:spcBef>
              <a:buSzPct val="100000"/>
              <a:defRPr sz="5300"/>
            </a:lvl6pPr>
            <a:lvl7pPr lvl="6" algn="ctr">
              <a:spcBef>
                <a:spcPts val="0"/>
              </a:spcBef>
              <a:buSzPct val="100000"/>
              <a:defRPr sz="5300"/>
            </a:lvl7pPr>
            <a:lvl8pPr lvl="7" algn="ctr">
              <a:spcBef>
                <a:spcPts val="0"/>
              </a:spcBef>
              <a:buSzPct val="100000"/>
              <a:defRPr sz="5300"/>
            </a:lvl8pPr>
            <a:lvl9pPr lvl="8" algn="ctr">
              <a:spcBef>
                <a:spcPts val="0"/>
              </a:spcBef>
              <a:buSzPct val="100000"/>
              <a:defRPr sz="53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10446" y="4120005"/>
            <a:ext cx="4730100" cy="1815300"/>
          </a:xfrm>
          <a:prstGeom prst="rect">
            <a:avLst/>
          </a:prstGeom>
        </p:spPr>
        <p:txBody>
          <a:bodyPr lIns="116050" tIns="116050" rIns="116050" bIns="1160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775714" y="1064257"/>
            <a:ext cx="4486500" cy="5431200"/>
          </a:xfrm>
          <a:prstGeom prst="rect">
            <a:avLst/>
          </a:prstGeom>
        </p:spPr>
        <p:txBody>
          <a:bodyPr lIns="116050" tIns="116050" rIns="116050" bIns="11605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64468" y="6218167"/>
            <a:ext cx="7014300" cy="889500"/>
          </a:xfrm>
          <a:prstGeom prst="rect">
            <a:avLst/>
          </a:prstGeom>
        </p:spPr>
        <p:txBody>
          <a:bodyPr lIns="116050" tIns="116050" rIns="116050" bIns="11605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lIns="116050" tIns="116050" rIns="116050" bIns="1160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lIns="116050" tIns="116050" rIns="116050" bIns="11605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lIns="116050" tIns="116050" rIns="116050" bIns="11605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23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lIns="116050" tIns="116050" rIns="116050" bIns="11605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t="24732" b="17400"/>
          <a:stretch/>
        </p:blipFill>
        <p:spPr>
          <a:xfrm>
            <a:off x="0" y="0"/>
            <a:ext cx="10691999" cy="33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 amt="60000"/>
          </a:blip>
          <a:srcRect l="84363" t="28108" r="2262" b="14703"/>
          <a:stretch/>
        </p:blipFill>
        <p:spPr>
          <a:xfrm>
            <a:off x="0" y="0"/>
            <a:ext cx="10691999" cy="33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847050" y="2026680"/>
            <a:ext cx="8997900" cy="87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Покупая наш кофе, вы покупаете не только хороший вкус и аромат,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но и особенное настроение!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02300" y="520675"/>
            <a:ext cx="9887400" cy="15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b="1">
                <a:solidFill>
                  <a:srgbClr val="FFFFFF"/>
                </a:solidFill>
              </a:rPr>
              <a:t>Уважаемые господа! «Montesoro»</a:t>
            </a:r>
            <a:r>
              <a:rPr lang="ru" sz="2400" b="1" baseline="30000">
                <a:solidFill>
                  <a:srgbClr val="FFFFFF"/>
                </a:solidFill>
              </a:rPr>
              <a:t>™</a:t>
            </a:r>
            <a:r>
              <a:rPr lang="ru" sz="2400" b="1">
                <a:solidFill>
                  <a:srgbClr val="FFFFFF"/>
                </a:solidFill>
              </a:rPr>
              <a:t> рада предложить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b="1">
                <a:solidFill>
                  <a:srgbClr val="FFFFFF"/>
                </a:solidFill>
              </a:rPr>
              <a:t>вашему вниманию выгодные условия приобретения качественного кофе и аренды кофемашин.</a:t>
            </a:r>
          </a:p>
        </p:txBody>
      </p:sp>
      <p:cxnSp>
        <p:nvCxnSpPr>
          <p:cNvPr id="58" name="Shape 58"/>
          <p:cNvCxnSpPr>
            <a:stCxn id="59" idx="1"/>
            <a:endCxn id="59" idx="1"/>
          </p:cNvCxnSpPr>
          <p:nvPr/>
        </p:nvCxnSpPr>
        <p:spPr>
          <a:xfrm>
            <a:off x="402100" y="8334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0" name="Shape 60"/>
          <p:cNvCxnSpPr>
            <a:stCxn id="59" idx="1"/>
            <a:endCxn id="59" idx="1"/>
          </p:cNvCxnSpPr>
          <p:nvPr/>
        </p:nvCxnSpPr>
        <p:spPr>
          <a:xfrm>
            <a:off x="402100" y="8334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1" name="Shape 61"/>
          <p:cNvCxnSpPr>
            <a:stCxn id="59" idx="1"/>
            <a:endCxn id="59" idx="1"/>
          </p:cNvCxnSpPr>
          <p:nvPr/>
        </p:nvCxnSpPr>
        <p:spPr>
          <a:xfrm>
            <a:off x="402100" y="8334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" name="Shape 62"/>
          <p:cNvSpPr txBox="1"/>
          <p:nvPr/>
        </p:nvSpPr>
        <p:spPr>
          <a:xfrm>
            <a:off x="992750" y="4277720"/>
            <a:ext cx="2582400" cy="11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Существенно снизите расходы на закупку, доставку кофе и необходимых аксессуаров.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3344100" y="3675087"/>
            <a:ext cx="4005000" cy="64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</a:rPr>
              <a:t>Заказывая наш кофе, вы: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054800" y="4277720"/>
            <a:ext cx="2582400" cy="11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Получите современное кофейное оборудование для приготовления ароматных напитков.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7116850" y="4277720"/>
            <a:ext cx="2582400" cy="11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Получите бесплатное сервисное обслуживание оборудования.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992750" y="6330993"/>
            <a:ext cx="2582400" cy="87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Доставку свежеобжаренного натурального кофе TM "MONTESORO" к Вам.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736150" y="5728368"/>
            <a:ext cx="5219700" cy="64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</a:rPr>
              <a:t>Со своей стороны мы обеспечим: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054800" y="6330993"/>
            <a:ext cx="2582400" cy="87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Бесплатный сервис оборудования.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7116850" y="6330993"/>
            <a:ext cx="2582400" cy="87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Необходимые сопутствующие товары.</a:t>
            </a:r>
          </a:p>
        </p:txBody>
      </p:sp>
      <p:cxnSp>
        <p:nvCxnSpPr>
          <p:cNvPr id="70" name="Shape 70"/>
          <p:cNvCxnSpPr/>
          <p:nvPr/>
        </p:nvCxnSpPr>
        <p:spPr>
          <a:xfrm rot="10800000">
            <a:off x="7250550" y="3914250"/>
            <a:ext cx="2848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" name="Shape 71"/>
          <p:cNvCxnSpPr/>
          <p:nvPr/>
        </p:nvCxnSpPr>
        <p:spPr>
          <a:xfrm>
            <a:off x="10099350" y="3914250"/>
            <a:ext cx="0" cy="2053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2" name="Shape 72"/>
          <p:cNvCxnSpPr/>
          <p:nvPr/>
        </p:nvCxnSpPr>
        <p:spPr>
          <a:xfrm rot="10800000">
            <a:off x="7574550" y="5967450"/>
            <a:ext cx="2524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" name="Shape 73"/>
          <p:cNvCxnSpPr/>
          <p:nvPr/>
        </p:nvCxnSpPr>
        <p:spPr>
          <a:xfrm rot="10800000">
            <a:off x="560650" y="3914250"/>
            <a:ext cx="2848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74" name="Shape 74"/>
          <p:cNvSpPr txBox="1"/>
          <p:nvPr/>
        </p:nvSpPr>
        <p:spPr>
          <a:xfrm>
            <a:off x="728478" y="4277725"/>
            <a:ext cx="317100" cy="3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 b="1">
                <a:solidFill>
                  <a:srgbClr val="B7B7B7"/>
                </a:solidFill>
              </a:rPr>
              <a:t>1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737700" y="4277725"/>
            <a:ext cx="317100" cy="3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 b="1">
                <a:solidFill>
                  <a:srgbClr val="B7B7B7"/>
                </a:solidFill>
              </a:rPr>
              <a:t>2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799750" y="4277725"/>
            <a:ext cx="317100" cy="3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 b="1">
                <a:solidFill>
                  <a:srgbClr val="B7B7B7"/>
                </a:solidFill>
              </a:rPr>
              <a:t>3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728478" y="6331000"/>
            <a:ext cx="317100" cy="3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 b="1">
                <a:solidFill>
                  <a:srgbClr val="B7B7B7"/>
                </a:solidFill>
              </a:rPr>
              <a:t>1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737700" y="6331000"/>
            <a:ext cx="317100" cy="3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 b="1">
                <a:solidFill>
                  <a:srgbClr val="B7B7B7"/>
                </a:solidFill>
              </a:rPr>
              <a:t>2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799750" y="6331000"/>
            <a:ext cx="317100" cy="3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 b="1">
                <a:solidFill>
                  <a:srgbClr val="B7B7B7"/>
                </a:solidFill>
              </a:rPr>
              <a:t>3</a:t>
            </a:r>
          </a:p>
        </p:txBody>
      </p:sp>
      <p:sp>
        <p:nvSpPr>
          <p:cNvPr id="80" name="Shape 80"/>
          <p:cNvSpPr txBox="1"/>
          <p:nvPr/>
        </p:nvSpPr>
        <p:spPr>
          <a:xfrm rot="5400000">
            <a:off x="72550" y="1490668"/>
            <a:ext cx="659100" cy="3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800" b="1">
                <a:solidFill>
                  <a:srgbClr val="999999"/>
                </a:solidFill>
              </a:rPr>
              <a:t>1  /  3</a:t>
            </a:r>
          </a:p>
        </p:txBody>
      </p:sp>
      <p:cxnSp>
        <p:nvCxnSpPr>
          <p:cNvPr id="81" name="Shape 81"/>
          <p:cNvCxnSpPr>
            <a:stCxn id="80" idx="1"/>
            <a:endCxn id="80" idx="1"/>
          </p:cNvCxnSpPr>
          <p:nvPr/>
        </p:nvCxnSpPr>
        <p:spPr>
          <a:xfrm>
            <a:off x="402100" y="131966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>
            <a:stCxn id="80" idx="1"/>
            <a:endCxn id="80" idx="1"/>
          </p:cNvCxnSpPr>
          <p:nvPr/>
        </p:nvCxnSpPr>
        <p:spPr>
          <a:xfrm>
            <a:off x="402100" y="131966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" name="Shape 83"/>
          <p:cNvCxnSpPr>
            <a:stCxn id="80" idx="1"/>
            <a:endCxn id="80" idx="1"/>
          </p:cNvCxnSpPr>
          <p:nvPr/>
        </p:nvCxnSpPr>
        <p:spPr>
          <a:xfrm>
            <a:off x="402100" y="131966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" name="Shape 84"/>
          <p:cNvCxnSpPr/>
          <p:nvPr/>
        </p:nvCxnSpPr>
        <p:spPr>
          <a:xfrm>
            <a:off x="402100" y="1103943"/>
            <a:ext cx="0" cy="182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2236200" y="475407"/>
            <a:ext cx="1451100" cy="44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chemeClr val="accent2"/>
                </a:solidFill>
              </a:rPr>
              <a:t>Bar Extra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2236200" y="885207"/>
            <a:ext cx="2738100" cy="126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Прекрасный, бодрящий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и ароматный запах. Плотный, крепкий и насыщенный вкус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с легкой горчинкой в послевкусии. Прекрасно подходит для напитков с молоком или молочной пеной.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236200" y="2365250"/>
            <a:ext cx="27381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Цена: 350 грн / 1 кг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7431351" y="475407"/>
            <a:ext cx="2234100" cy="44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chemeClr val="accent2"/>
                </a:solidFill>
              </a:rPr>
              <a:t>Dolce Crema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7431351" y="885207"/>
            <a:ext cx="2738100" cy="126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Бескомпромиссный эспрессо, крепкий ристретто. Этот кофе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с сильным характером, известный своим ярко выраженным ароматом, сладковатым вкусом и ароматной пенкой в чашке.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236200" y="3232482"/>
            <a:ext cx="2058600" cy="44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chemeClr val="accent2"/>
                </a:solidFill>
              </a:rPr>
              <a:t>Aroma Crema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236200" y="3642282"/>
            <a:ext cx="2738100" cy="126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Полное выражение итальянского стиля эспрессо для баров,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как его любят на юге Италии. Очень интенсивный аромат,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с незначительными намеками лесного ореха во вкусе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7431351" y="3232470"/>
            <a:ext cx="2364900" cy="44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chemeClr val="accent2"/>
                </a:solidFill>
              </a:rPr>
              <a:t>Grand Espresso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431351" y="3642270"/>
            <a:ext cx="2738100" cy="126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Классическое выражение подлинного итальянского эспрессо, характеризуется гармонией вкуса, мягкий и богатый. Отличается прекрасной толстой пенкой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и выразительным ароматом.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76" y="529383"/>
            <a:ext cx="1617900" cy="191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000" y="559808"/>
            <a:ext cx="1617900" cy="191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775" y="3285636"/>
            <a:ext cx="1617900" cy="191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7997" y="3288499"/>
            <a:ext cx="1617900" cy="191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7431351" y="2365250"/>
            <a:ext cx="18084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Цена: 350 грн / 1 кг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236200" y="5149650"/>
            <a:ext cx="18084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Цена: 400 грн / 1 кг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7431351" y="5149650"/>
            <a:ext cx="18084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>
                <a:solidFill>
                  <a:schemeClr val="accent2"/>
                </a:solidFill>
              </a:rPr>
              <a:t>Цена: 400 грн / 1 кг</a:t>
            </a:r>
          </a:p>
        </p:txBody>
      </p:sp>
      <p:cxnSp>
        <p:nvCxnSpPr>
          <p:cNvPr id="105" name="Shape 105"/>
          <p:cNvCxnSpPr>
            <a:stCxn id="106" idx="1"/>
            <a:endCxn id="106" idx="1"/>
          </p:cNvCxnSpPr>
          <p:nvPr/>
        </p:nvCxnSpPr>
        <p:spPr>
          <a:xfrm>
            <a:off x="402100" y="8334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7" name="Shape 107"/>
          <p:cNvCxnSpPr>
            <a:stCxn id="106" idx="1"/>
            <a:endCxn id="106" idx="1"/>
          </p:cNvCxnSpPr>
          <p:nvPr/>
        </p:nvCxnSpPr>
        <p:spPr>
          <a:xfrm>
            <a:off x="402100" y="8334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" name="Shape 108"/>
          <p:cNvCxnSpPr>
            <a:stCxn id="106" idx="1"/>
            <a:endCxn id="106" idx="1"/>
          </p:cNvCxnSpPr>
          <p:nvPr/>
        </p:nvCxnSpPr>
        <p:spPr>
          <a:xfrm>
            <a:off x="402100" y="83344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109"/>
          <p:cNvCxnSpPr/>
          <p:nvPr/>
        </p:nvCxnSpPr>
        <p:spPr>
          <a:xfrm>
            <a:off x="2311468" y="2375892"/>
            <a:ext cx="19734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7527172" y="2375892"/>
            <a:ext cx="19734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1" name="Shape 111"/>
          <p:cNvCxnSpPr/>
          <p:nvPr/>
        </p:nvCxnSpPr>
        <p:spPr>
          <a:xfrm>
            <a:off x="2311468" y="5154688"/>
            <a:ext cx="19734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2" name="Shape 112"/>
          <p:cNvCxnSpPr/>
          <p:nvPr/>
        </p:nvCxnSpPr>
        <p:spPr>
          <a:xfrm>
            <a:off x="7527172" y="5154688"/>
            <a:ext cx="19734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769050" y="5895200"/>
            <a:ext cx="9272100" cy="3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 dirty="0">
                <a:solidFill>
                  <a:srgbClr val="999999"/>
                </a:solidFill>
              </a:rPr>
              <a:t>Бумажный стакан (нейтральный рисунок)    </a:t>
            </a:r>
            <a:r>
              <a:rPr lang="ru" sz="1200" dirty="0" smtClean="0">
                <a:solidFill>
                  <a:srgbClr val="999999"/>
                </a:solidFill>
              </a:rPr>
              <a:t> .  </a:t>
            </a:r>
            <a:r>
              <a:rPr lang="ru" sz="1200" dirty="0">
                <a:solidFill>
                  <a:srgbClr val="999999"/>
                </a:solidFill>
              </a:rPr>
              <a:t>.  .  .  .  .  .  .  .  .    0,45 грн / 110 мл  .  .  .  0,55 грн / 175 мл   .  .  .  0,85 грн / 300 мл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69050" y="6337700"/>
            <a:ext cx="9272100" cy="3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 dirty="0">
                <a:solidFill>
                  <a:srgbClr val="999999"/>
                </a:solidFill>
              </a:rPr>
              <a:t>Мешалки (деревянные / пластиковые)   </a:t>
            </a:r>
            <a:r>
              <a:rPr lang="ru" sz="1200" dirty="0" smtClean="0">
                <a:solidFill>
                  <a:srgbClr val="999999"/>
                </a:solidFill>
              </a:rPr>
              <a:t>.  </a:t>
            </a:r>
            <a:r>
              <a:rPr lang="ru" sz="1200" dirty="0">
                <a:solidFill>
                  <a:srgbClr val="999999"/>
                </a:solidFill>
              </a:rPr>
              <a:t>.  .  .  .  .  .  .  .  .  .  .  .  .  .  .  .  .  .  .  .  .  .  .  .  .  .  .  .  .  .  .  .  .  .  .  .  .  .  .    </a:t>
            </a:r>
            <a:r>
              <a:rPr lang="ru" sz="1200" dirty="0" smtClean="0">
                <a:solidFill>
                  <a:srgbClr val="999999"/>
                </a:solidFill>
              </a:rPr>
              <a:t>7 </a:t>
            </a:r>
            <a:r>
              <a:rPr lang="ru" sz="1200" dirty="0">
                <a:solidFill>
                  <a:srgbClr val="999999"/>
                </a:solidFill>
              </a:rPr>
              <a:t>грн / 100 шт. 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769050" y="6773375"/>
            <a:ext cx="9272100" cy="3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 dirty="0">
                <a:solidFill>
                  <a:srgbClr val="999999"/>
                </a:solidFill>
              </a:rPr>
              <a:t>Сахар-стик   </a:t>
            </a:r>
            <a:r>
              <a:rPr lang="ru" sz="1200" dirty="0" smtClean="0">
                <a:solidFill>
                  <a:srgbClr val="999999"/>
                </a:solidFill>
              </a:rPr>
              <a:t>.  </a:t>
            </a:r>
            <a:r>
              <a:rPr lang="ru" sz="1200" dirty="0">
                <a:solidFill>
                  <a:srgbClr val="999999"/>
                </a:solidFill>
              </a:rPr>
              <a:t>.  .  .  .  .  .  .  .  .  .  .  .  .  .  .  .  .  .  .  .  .  .  .  .  .  .  .  .  .  .  .  .  .  .  .  .  .  .  .  .  .  .  .  .  .  .  .  .  .  .  .  .  .  .   </a:t>
            </a:r>
            <a:r>
              <a:rPr lang="ru" sz="1200" dirty="0" smtClean="0">
                <a:solidFill>
                  <a:srgbClr val="999999"/>
                </a:solidFill>
              </a:rPr>
              <a:t>30 </a:t>
            </a:r>
            <a:r>
              <a:rPr lang="ru" sz="1200" dirty="0">
                <a:solidFill>
                  <a:srgbClr val="999999"/>
                </a:solidFill>
              </a:rPr>
              <a:t>грн / 0,75 кг </a:t>
            </a:r>
          </a:p>
        </p:txBody>
      </p:sp>
      <p:sp>
        <p:nvSpPr>
          <p:cNvPr id="116" name="Shape 116"/>
          <p:cNvSpPr txBox="1"/>
          <p:nvPr/>
        </p:nvSpPr>
        <p:spPr>
          <a:xfrm rot="5400000">
            <a:off x="72550" y="1490668"/>
            <a:ext cx="659100" cy="3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800" b="1">
                <a:solidFill>
                  <a:srgbClr val="999999"/>
                </a:solidFill>
              </a:rPr>
              <a:t>2  /  3</a:t>
            </a:r>
          </a:p>
        </p:txBody>
      </p:sp>
      <p:cxnSp>
        <p:nvCxnSpPr>
          <p:cNvPr id="117" name="Shape 117"/>
          <p:cNvCxnSpPr>
            <a:stCxn id="116" idx="1"/>
            <a:endCxn id="116" idx="1"/>
          </p:cNvCxnSpPr>
          <p:nvPr/>
        </p:nvCxnSpPr>
        <p:spPr>
          <a:xfrm>
            <a:off x="402100" y="131966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8" name="Shape 118"/>
          <p:cNvCxnSpPr>
            <a:stCxn id="116" idx="1"/>
            <a:endCxn id="116" idx="1"/>
          </p:cNvCxnSpPr>
          <p:nvPr/>
        </p:nvCxnSpPr>
        <p:spPr>
          <a:xfrm>
            <a:off x="402100" y="131966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119"/>
          <p:cNvCxnSpPr>
            <a:stCxn id="116" idx="1"/>
            <a:endCxn id="116" idx="1"/>
          </p:cNvCxnSpPr>
          <p:nvPr/>
        </p:nvCxnSpPr>
        <p:spPr>
          <a:xfrm>
            <a:off x="402100" y="131966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0" name="Shape 120"/>
          <p:cNvCxnSpPr/>
          <p:nvPr/>
        </p:nvCxnSpPr>
        <p:spPr>
          <a:xfrm>
            <a:off x="402100" y="1103943"/>
            <a:ext cx="0" cy="182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t="26139" b="51487"/>
          <a:stretch/>
        </p:blipFill>
        <p:spPr>
          <a:xfrm>
            <a:off x="0" y="5735900"/>
            <a:ext cx="10691999" cy="1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2609750" y="4055050"/>
            <a:ext cx="16299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/>
              <a:t>Schaerer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 b="1"/>
              <a:t>Sienna 2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8001050" y="4055050"/>
            <a:ext cx="1976700" cy="5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/>
              <a:t>WMF 800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312" y="3802721"/>
            <a:ext cx="1421925" cy="14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350" y="3679610"/>
            <a:ext cx="1460399" cy="163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8001050" y="4472950"/>
            <a:ext cx="1976700" cy="5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</a:rPr>
              <a:t>Ежемесячный объем закупки от 5 кг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6">
            <a:alphaModFix amt="50000"/>
          </a:blip>
          <a:srcRect l="84363" t="28108" r="2262" b="14703"/>
          <a:stretch/>
        </p:blipFill>
        <p:spPr>
          <a:xfrm>
            <a:off x="0" y="5735900"/>
            <a:ext cx="10691999" cy="18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577400" y="6739941"/>
            <a:ext cx="2876400" cy="48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FFFFFF"/>
                </a:solidFill>
              </a:rPr>
              <a:t>+38 (098) 71 777 17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119575" y="6739941"/>
            <a:ext cx="2037300" cy="48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FFFFFF"/>
                </a:solidFill>
              </a:rPr>
              <a:t>www.ukk.com.ua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5837220" y="6892784"/>
            <a:ext cx="182400" cy="1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>
            <a:off x="2627862" y="6892784"/>
            <a:ext cx="182400" cy="1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999350" y="6067875"/>
            <a:ext cx="6693300" cy="7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FFFFFF"/>
                </a:solidFill>
              </a:rPr>
              <a:t>Свяжитесь с нами для получения более подробной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FFFFFF"/>
                </a:solidFill>
              </a:rPr>
              <a:t>информации о нашем кофе и кофейном оборудовании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609750" y="4756150"/>
            <a:ext cx="1976700" cy="5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</a:rPr>
              <a:t>Ежемесячный объем закупки от 7 кг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492150" y="3373825"/>
            <a:ext cx="97077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" name="Shape 139"/>
          <p:cNvCxnSpPr/>
          <p:nvPr/>
        </p:nvCxnSpPr>
        <p:spPr>
          <a:xfrm>
            <a:off x="5346000" y="1697728"/>
            <a:ext cx="0" cy="35415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0" name="Shape 140"/>
          <p:cNvSpPr txBox="1"/>
          <p:nvPr/>
        </p:nvSpPr>
        <p:spPr>
          <a:xfrm>
            <a:off x="2609750" y="3849887"/>
            <a:ext cx="1460400" cy="25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800" b="1">
                <a:solidFill>
                  <a:srgbClr val="999999"/>
                </a:solidFill>
              </a:rPr>
              <a:t>С У П Е Р А В Т О М А Т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8001050" y="3849887"/>
            <a:ext cx="1460400" cy="25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800" b="1">
                <a:solidFill>
                  <a:srgbClr val="999999"/>
                </a:solidFill>
              </a:rPr>
              <a:t>С У П Е Р А В Т О М А Т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8001050" y="1792062"/>
            <a:ext cx="2198700" cy="11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/>
              <a:t>Schaerer Celebration BCL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609750" y="1792062"/>
            <a:ext cx="16299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/>
              <a:t>Franke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 b="1"/>
              <a:t>Evolution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609750" y="1582362"/>
            <a:ext cx="1460400" cy="25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800" b="1">
                <a:solidFill>
                  <a:srgbClr val="999999"/>
                </a:solidFill>
              </a:rPr>
              <a:t>С У П Е Р А В Т О М А Т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60549" y="1582883"/>
            <a:ext cx="1421925" cy="147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2609750" y="2493162"/>
            <a:ext cx="1976700" cy="5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</a:rPr>
              <a:t>Ежемесячный объем закупки от 15 кг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8001050" y="2493162"/>
            <a:ext cx="1976700" cy="5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</a:rPr>
              <a:t>Ежемесячный объем закупки от 15 кг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8001050" y="1582362"/>
            <a:ext cx="1460400" cy="25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800" b="1">
                <a:solidFill>
                  <a:srgbClr val="999999"/>
                </a:solidFill>
              </a:rPr>
              <a:t>С У П Е Р А В Т О М А Т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357650" y="360775"/>
            <a:ext cx="1976700" cy="5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</a:rPr>
              <a:t>Аренда суперавтоматов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</a:rPr>
              <a:t>без привязки к кофе.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734050" y="360775"/>
            <a:ext cx="2777400" cy="5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rgbClr val="999999"/>
                </a:solidFill>
              </a:rPr>
              <a:t>Потребление кофе до 15 кг в месяц: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</a:rPr>
              <a:t>3 300 грн за 1 кофемашину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7180550" y="360775"/>
            <a:ext cx="3101400" cy="5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</a:rPr>
              <a:t>Потребление кофе свыше 15 кг в месяц: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200">
                <a:solidFill>
                  <a:srgbClr val="999999"/>
                </a:solidFill>
              </a:rPr>
              <a:t>4 300 грн за 1 кофемашину</a:t>
            </a:r>
          </a:p>
        </p:txBody>
      </p:sp>
      <p:cxnSp>
        <p:nvCxnSpPr>
          <p:cNvPr id="152" name="Shape 152"/>
          <p:cNvCxnSpPr>
            <a:stCxn id="149" idx="2"/>
            <a:endCxn id="149" idx="2"/>
          </p:cNvCxnSpPr>
          <p:nvPr/>
        </p:nvCxnSpPr>
        <p:spPr>
          <a:xfrm>
            <a:off x="5346000" y="9310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3" name="Shape 153"/>
          <p:cNvCxnSpPr>
            <a:stCxn id="149" idx="2"/>
          </p:cNvCxnSpPr>
          <p:nvPr/>
        </p:nvCxnSpPr>
        <p:spPr>
          <a:xfrm>
            <a:off x="5346000" y="9310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4" name="Shape 154"/>
          <p:cNvCxnSpPr>
            <a:stCxn id="149" idx="2"/>
          </p:cNvCxnSpPr>
          <p:nvPr/>
        </p:nvCxnSpPr>
        <p:spPr>
          <a:xfrm>
            <a:off x="5346000" y="931075"/>
            <a:ext cx="0" cy="1569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5" name="Shape 155"/>
          <p:cNvCxnSpPr/>
          <p:nvPr/>
        </p:nvCxnSpPr>
        <p:spPr>
          <a:xfrm>
            <a:off x="2122750" y="899250"/>
            <a:ext cx="0" cy="1887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8731250" y="899250"/>
            <a:ext cx="0" cy="1887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57" name="Shape 157"/>
          <p:cNvCxnSpPr/>
          <p:nvPr/>
        </p:nvCxnSpPr>
        <p:spPr>
          <a:xfrm>
            <a:off x="2122750" y="1090700"/>
            <a:ext cx="66084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8" name="Shape 158"/>
          <p:cNvSpPr txBox="1"/>
          <p:nvPr/>
        </p:nvSpPr>
        <p:spPr>
          <a:xfrm rot="5400000">
            <a:off x="72550" y="1490668"/>
            <a:ext cx="659100" cy="3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800" b="1">
                <a:solidFill>
                  <a:srgbClr val="999999"/>
                </a:solidFill>
              </a:rPr>
              <a:t>3  /  3</a:t>
            </a:r>
          </a:p>
        </p:txBody>
      </p:sp>
      <p:cxnSp>
        <p:nvCxnSpPr>
          <p:cNvPr id="159" name="Shape 159"/>
          <p:cNvCxnSpPr>
            <a:stCxn id="158" idx="1"/>
            <a:endCxn id="158" idx="1"/>
          </p:cNvCxnSpPr>
          <p:nvPr/>
        </p:nvCxnSpPr>
        <p:spPr>
          <a:xfrm>
            <a:off x="402100" y="131966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stCxn id="158" idx="1"/>
            <a:endCxn id="158" idx="1"/>
          </p:cNvCxnSpPr>
          <p:nvPr/>
        </p:nvCxnSpPr>
        <p:spPr>
          <a:xfrm>
            <a:off x="402100" y="131966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1" name="Shape 161"/>
          <p:cNvCxnSpPr>
            <a:stCxn id="158" idx="1"/>
            <a:endCxn id="158" idx="1"/>
          </p:cNvCxnSpPr>
          <p:nvPr/>
        </p:nvCxnSpPr>
        <p:spPr>
          <a:xfrm>
            <a:off x="402100" y="131966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/>
          <p:nvPr/>
        </p:nvCxnSpPr>
        <p:spPr>
          <a:xfrm>
            <a:off x="402100" y="1103943"/>
            <a:ext cx="0" cy="182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3" name="Shape 1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45450" y="1575137"/>
            <a:ext cx="1460400" cy="14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Произвольный</PresentationFormat>
  <Paragraphs>66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simple-light-2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1</cp:revision>
  <dcterms:modified xsi:type="dcterms:W3CDTF">2017-08-13T09:56:15Z</dcterms:modified>
</cp:coreProperties>
</file>